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19"/>
  </p:notesMasterIdLst>
  <p:sldIdLst>
    <p:sldId id="256" r:id="rId2"/>
    <p:sldId id="258" r:id="rId3"/>
    <p:sldId id="257" r:id="rId4"/>
    <p:sldId id="279" r:id="rId5"/>
    <p:sldId id="262" r:id="rId6"/>
    <p:sldId id="273" r:id="rId7"/>
    <p:sldId id="274" r:id="rId8"/>
    <p:sldId id="280" r:id="rId9"/>
    <p:sldId id="275" r:id="rId10"/>
    <p:sldId id="276" r:id="rId11"/>
    <p:sldId id="356" r:id="rId12"/>
    <p:sldId id="357" r:id="rId13"/>
    <p:sldId id="345" r:id="rId14"/>
    <p:sldId id="342" r:id="rId15"/>
    <p:sldId id="343" r:id="rId16"/>
    <p:sldId id="358" r:id="rId17"/>
    <p:sldId id="278"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B11698-B7AE-484E-89B2-6C7863498C76}" v="7" dt="2023-11-17T12:18:02.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60482" autoAdjust="0"/>
  </p:normalViewPr>
  <p:slideViewPr>
    <p:cSldViewPr snapToGrid="0">
      <p:cViewPr varScale="1">
        <p:scale>
          <a:sx n="69" d="100"/>
          <a:sy n="69" d="100"/>
        </p:scale>
        <p:origin x="2190"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Cameron" userId="994cf7a5-ac37-4083-b1f2-daba66daf2a1" providerId="ADAL" clId="{B9B11698-B7AE-484E-89B2-6C7863498C76}"/>
    <pc:docChg chg="custSel modSld">
      <pc:chgData name="Claire Cameron" userId="994cf7a5-ac37-4083-b1f2-daba66daf2a1" providerId="ADAL" clId="{B9B11698-B7AE-484E-89B2-6C7863498C76}" dt="2023-11-17T12:20:48.045" v="94"/>
      <pc:docMkLst>
        <pc:docMk/>
      </pc:docMkLst>
      <pc:sldChg chg="addSp delSp modSp mod replTag delTag modNotesTx">
        <pc:chgData name="Claire Cameron" userId="994cf7a5-ac37-4083-b1f2-daba66daf2a1" providerId="ADAL" clId="{B9B11698-B7AE-484E-89B2-6C7863498C76}" dt="2023-11-17T12:20:42.723" v="90" actId="20577"/>
        <pc:sldMkLst>
          <pc:docMk/>
          <pc:sldMk cId="594006255" sldId="256"/>
        </pc:sldMkLst>
        <pc:spChg chg="mod ord">
          <ac:chgData name="Claire Cameron" userId="994cf7a5-ac37-4083-b1f2-daba66daf2a1" providerId="ADAL" clId="{B9B11698-B7AE-484E-89B2-6C7863498C76}" dt="2023-11-17T12:20:24.983" v="87" actId="20577"/>
          <ac:spMkLst>
            <pc:docMk/>
            <pc:sldMk cId="594006255" sldId="256"/>
            <ac:spMk id="2" creationId="{6E067B8A-6A5D-DDAE-C75B-9C13D1367B8C}"/>
          </ac:spMkLst>
        </pc:spChg>
        <pc:spChg chg="del mod">
          <ac:chgData name="Claire Cameron" userId="994cf7a5-ac37-4083-b1f2-daba66daf2a1" providerId="ADAL" clId="{B9B11698-B7AE-484E-89B2-6C7863498C76}" dt="2023-11-17T12:12:04.665" v="3" actId="478"/>
          <ac:spMkLst>
            <pc:docMk/>
            <pc:sldMk cId="594006255" sldId="256"/>
            <ac:spMk id="3" creationId="{9CC7E8D3-122F-D601-A48D-205AF21F2BCC}"/>
          </ac:spMkLst>
        </pc:spChg>
        <pc:spChg chg="del">
          <ac:chgData name="Claire Cameron" userId="994cf7a5-ac37-4083-b1f2-daba66daf2a1" providerId="ADAL" clId="{B9B11698-B7AE-484E-89B2-6C7863498C76}" dt="2023-11-17T12:12:08.925" v="5" actId="478"/>
          <ac:spMkLst>
            <pc:docMk/>
            <pc:sldMk cId="594006255" sldId="256"/>
            <ac:spMk id="4" creationId="{057DC33F-FA4C-D537-F572-A640AED7CE8D}"/>
          </ac:spMkLst>
        </pc:spChg>
        <pc:spChg chg="add del mod">
          <ac:chgData name="Claire Cameron" userId="994cf7a5-ac37-4083-b1f2-daba66daf2a1" providerId="ADAL" clId="{B9B11698-B7AE-484E-89B2-6C7863498C76}" dt="2023-11-17T12:12:07.166" v="4" actId="478"/>
          <ac:spMkLst>
            <pc:docMk/>
            <pc:sldMk cId="594006255" sldId="256"/>
            <ac:spMk id="8" creationId="{77A041B8-680A-68E3-5519-3289EF390F85}"/>
          </ac:spMkLst>
        </pc:spChg>
        <pc:spChg chg="del">
          <ac:chgData name="Claire Cameron" userId="994cf7a5-ac37-4083-b1f2-daba66daf2a1" providerId="ADAL" clId="{B9B11698-B7AE-484E-89B2-6C7863498C76}" dt="2023-11-17T12:18:16.571" v="54" actId="26606"/>
          <ac:spMkLst>
            <pc:docMk/>
            <pc:sldMk cId="594006255" sldId="256"/>
            <ac:spMk id="14" creationId="{F49775AF-8896-43EE-92C6-83497D6DC56F}"/>
          </ac:spMkLst>
        </pc:spChg>
        <pc:spChg chg="del">
          <ac:chgData name="Claire Cameron" userId="994cf7a5-ac37-4083-b1f2-daba66daf2a1" providerId="ADAL" clId="{B9B11698-B7AE-484E-89B2-6C7863498C76}" dt="2023-11-17T12:18:16.571" v="54" actId="26606"/>
          <ac:spMkLst>
            <pc:docMk/>
            <pc:sldMk cId="594006255" sldId="256"/>
            <ac:spMk id="15" creationId="{9B7AD9F6-8CE7-4299-8FC6-328F4DCD3FF9}"/>
          </ac:spMkLst>
        </pc:spChg>
        <pc:spChg chg="add del">
          <ac:chgData name="Claire Cameron" userId="994cf7a5-ac37-4083-b1f2-daba66daf2a1" providerId="ADAL" clId="{B9B11698-B7AE-484E-89B2-6C7863498C76}" dt="2023-11-17T12:19:50.110" v="68" actId="26606"/>
          <ac:spMkLst>
            <pc:docMk/>
            <pc:sldMk cId="594006255" sldId="256"/>
            <ac:spMk id="29" creationId="{1707FC24-6981-43D9-B525-C7832BA22463}"/>
          </ac:spMkLst>
        </pc:spChg>
        <pc:spChg chg="add">
          <ac:chgData name="Claire Cameron" userId="994cf7a5-ac37-4083-b1f2-daba66daf2a1" providerId="ADAL" clId="{B9B11698-B7AE-484E-89B2-6C7863498C76}" dt="2023-11-17T12:19:50.110" v="68" actId="26606"/>
          <ac:spMkLst>
            <pc:docMk/>
            <pc:sldMk cId="594006255" sldId="256"/>
            <ac:spMk id="34" creationId="{53F29798-D584-4792-9B62-3F5F5C36D619}"/>
          </ac:spMkLst>
        </pc:spChg>
        <pc:picChg chg="del">
          <ac:chgData name="Claire Cameron" userId="994cf7a5-ac37-4083-b1f2-daba66daf2a1" providerId="ADAL" clId="{B9B11698-B7AE-484E-89B2-6C7863498C76}" dt="2023-11-17T12:12:09.848" v="6" actId="478"/>
          <ac:picMkLst>
            <pc:docMk/>
            <pc:sldMk cId="594006255" sldId="256"/>
            <ac:picMk id="6" creationId="{B70FB4CF-27D8-47B4-FBD2-9A0CC28E6F2C}"/>
          </ac:picMkLst>
        </pc:picChg>
        <pc:picChg chg="del">
          <ac:chgData name="Claire Cameron" userId="994cf7a5-ac37-4083-b1f2-daba66daf2a1" providerId="ADAL" clId="{B9B11698-B7AE-484E-89B2-6C7863498C76}" dt="2023-11-17T12:12:01.539" v="0" actId="478"/>
          <ac:picMkLst>
            <pc:docMk/>
            <pc:sldMk cId="594006255" sldId="256"/>
            <ac:picMk id="7" creationId="{E7BBC760-1544-594E-4B6F-6F58AB3DCD8B}"/>
          </ac:picMkLst>
        </pc:picChg>
        <pc:picChg chg="add mod ord">
          <ac:chgData name="Claire Cameron" userId="994cf7a5-ac37-4083-b1f2-daba66daf2a1" providerId="ADAL" clId="{B9B11698-B7AE-484E-89B2-6C7863498C76}" dt="2023-11-17T12:19:50.110" v="68" actId="26606"/>
          <ac:picMkLst>
            <pc:docMk/>
            <pc:sldMk cId="594006255" sldId="256"/>
            <ac:picMk id="10" creationId="{5EE87444-7C22-D4D8-BB37-7394345CEBB4}"/>
          </ac:picMkLst>
        </pc:picChg>
        <pc:picChg chg="add mod">
          <ac:chgData name="Claire Cameron" userId="994cf7a5-ac37-4083-b1f2-daba66daf2a1" providerId="ADAL" clId="{B9B11698-B7AE-484E-89B2-6C7863498C76}" dt="2023-11-17T12:19:50.110" v="68" actId="26606"/>
          <ac:picMkLst>
            <pc:docMk/>
            <pc:sldMk cId="594006255" sldId="256"/>
            <ac:picMk id="12" creationId="{23AA13A8-1BCE-E8D8-8327-83578B888FDE}"/>
          </ac:picMkLst>
        </pc:picChg>
        <pc:picChg chg="add mod ord">
          <ac:chgData name="Claire Cameron" userId="994cf7a5-ac37-4083-b1f2-daba66daf2a1" providerId="ADAL" clId="{B9B11698-B7AE-484E-89B2-6C7863498C76}" dt="2023-11-17T12:19:50.110" v="68" actId="26606"/>
          <ac:picMkLst>
            <pc:docMk/>
            <pc:sldMk cId="594006255" sldId="256"/>
            <ac:picMk id="16" creationId="{37623051-61F3-50FC-A9D9-08CA79B41B47}"/>
          </ac:picMkLst>
        </pc:picChg>
        <pc:picChg chg="add mod">
          <ac:chgData name="Claire Cameron" userId="994cf7a5-ac37-4083-b1f2-daba66daf2a1" providerId="ADAL" clId="{B9B11698-B7AE-484E-89B2-6C7863498C76}" dt="2023-11-17T12:19:50.110" v="68" actId="26606"/>
          <ac:picMkLst>
            <pc:docMk/>
            <pc:sldMk cId="594006255" sldId="256"/>
            <ac:picMk id="18" creationId="{43ABEB8B-3774-A1BB-46C6-6A092601D048}"/>
          </ac:picMkLst>
        </pc:picChg>
        <pc:picChg chg="add mod ord">
          <ac:chgData name="Claire Cameron" userId="994cf7a5-ac37-4083-b1f2-daba66daf2a1" providerId="ADAL" clId="{B9B11698-B7AE-484E-89B2-6C7863498C76}" dt="2023-11-17T12:19:50.110" v="68" actId="26606"/>
          <ac:picMkLst>
            <pc:docMk/>
            <pc:sldMk cId="594006255" sldId="256"/>
            <ac:picMk id="20" creationId="{AE210290-4003-155F-BE73-569EF361CAA4}"/>
          </ac:picMkLst>
        </pc:picChg>
        <pc:picChg chg="add mod ord modCrop">
          <ac:chgData name="Claire Cameron" userId="994cf7a5-ac37-4083-b1f2-daba66daf2a1" providerId="ADAL" clId="{B9B11698-B7AE-484E-89B2-6C7863498C76}" dt="2023-11-17T12:19:50.110" v="68" actId="26606"/>
          <ac:picMkLst>
            <pc:docMk/>
            <pc:sldMk cId="594006255" sldId="256"/>
            <ac:picMk id="22" creationId="{8E2FDBA6-2ACC-D7CA-BBED-0884F2861A67}"/>
          </ac:picMkLst>
        </pc:picChg>
        <pc:picChg chg="add mod ord">
          <ac:chgData name="Claire Cameron" userId="994cf7a5-ac37-4083-b1f2-daba66daf2a1" providerId="ADAL" clId="{B9B11698-B7AE-484E-89B2-6C7863498C76}" dt="2023-11-17T12:19:50.110" v="68" actId="26606"/>
          <ac:picMkLst>
            <pc:docMk/>
            <pc:sldMk cId="594006255" sldId="256"/>
            <ac:picMk id="24" creationId="{CAD0ABA1-423A-2C50-84F1-3C40217DBA50}"/>
          </ac:picMkLst>
        </pc:picChg>
      </pc:sldChg>
      <pc:sldChg chg="replTag">
        <pc:chgData name="Claire Cameron" userId="994cf7a5-ac37-4083-b1f2-daba66daf2a1" providerId="ADAL" clId="{B9B11698-B7AE-484E-89B2-6C7863498C76}" dt="2023-11-17T12:20:46.327" v="93"/>
        <pc:sldMkLst>
          <pc:docMk/>
          <pc:sldMk cId="2491164753" sldId="257"/>
        </pc:sldMkLst>
      </pc:sldChg>
      <pc:sldChg chg="modSp mod replTag delTag">
        <pc:chgData name="Claire Cameron" userId="994cf7a5-ac37-4083-b1f2-daba66daf2a1" providerId="ADAL" clId="{B9B11698-B7AE-484E-89B2-6C7863498C76}" dt="2023-11-17T12:20:44.168" v="92"/>
        <pc:sldMkLst>
          <pc:docMk/>
          <pc:sldMk cId="3387404704" sldId="258"/>
        </pc:sldMkLst>
        <pc:spChg chg="mod">
          <ac:chgData name="Claire Cameron" userId="994cf7a5-ac37-4083-b1f2-daba66daf2a1" providerId="ADAL" clId="{B9B11698-B7AE-484E-89B2-6C7863498C76}" dt="2023-11-17T12:20:15.429" v="79" actId="20577"/>
          <ac:spMkLst>
            <pc:docMk/>
            <pc:sldMk cId="3387404704" sldId="258"/>
            <ac:spMk id="2" creationId="{9B2D9AF2-8041-15CD-6CF4-E546A8D3D0AE}"/>
          </ac:spMkLst>
        </pc:spChg>
      </pc:sldChg>
      <pc:sldChg chg="replTag">
        <pc:chgData name="Claire Cameron" userId="994cf7a5-ac37-4083-b1f2-daba66daf2a1" providerId="ADAL" clId="{B9B11698-B7AE-484E-89B2-6C7863498C76}" dt="2023-11-17T12:20:48.045" v="94"/>
        <pc:sldMkLst>
          <pc:docMk/>
          <pc:sldMk cId="4086532081" sldId="27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4B2FB1-9439-4A75-9DE3-D14AA189E023}" type="doc">
      <dgm:prSet loTypeId="urn:microsoft.com/office/officeart/2008/layout/LinedList" loCatId="list" qsTypeId="urn:microsoft.com/office/officeart/2005/8/quickstyle/simple1" qsCatId="simple" csTypeId="urn:microsoft.com/office/officeart/2005/8/colors/accent6_2" csCatId="accent6"/>
      <dgm:spPr/>
      <dgm:t>
        <a:bodyPr/>
        <a:lstStyle/>
        <a:p>
          <a:endParaRPr lang="en-US"/>
        </a:p>
      </dgm:t>
    </dgm:pt>
    <dgm:pt modelId="{A9E63F00-EA8A-4DFA-8387-E152BA1D3455}">
      <dgm:prSet/>
      <dgm:spPr/>
      <dgm:t>
        <a:bodyPr/>
        <a:lstStyle/>
        <a:p>
          <a:r>
            <a:rPr lang="en-GB" dirty="0"/>
            <a:t>Our support workers work in a number of specialties across Healthcare science </a:t>
          </a:r>
          <a:endParaRPr lang="en-US" dirty="0"/>
        </a:p>
      </dgm:t>
    </dgm:pt>
    <dgm:pt modelId="{4DD0AB56-FB93-4BA6-BB9C-A3F863042EB5}" type="parTrans" cxnId="{91896791-4380-4942-8679-385E2F025EDC}">
      <dgm:prSet/>
      <dgm:spPr/>
      <dgm:t>
        <a:bodyPr/>
        <a:lstStyle/>
        <a:p>
          <a:endParaRPr lang="en-US"/>
        </a:p>
      </dgm:t>
    </dgm:pt>
    <dgm:pt modelId="{6C03366B-7B83-43FA-AFC6-F9CF869AA01A}" type="sibTrans" cxnId="{91896791-4380-4942-8679-385E2F025EDC}">
      <dgm:prSet/>
      <dgm:spPr/>
      <dgm:t>
        <a:bodyPr/>
        <a:lstStyle/>
        <a:p>
          <a:endParaRPr lang="en-US"/>
        </a:p>
      </dgm:t>
    </dgm:pt>
    <dgm:pt modelId="{67A8CB39-AB2C-4C53-8187-D3E6CDFD3BE7}">
      <dgm:prSet/>
      <dgm:spPr/>
      <dgm:t>
        <a:bodyPr/>
        <a:lstStyle/>
        <a:p>
          <a:r>
            <a:rPr lang="en-GB" dirty="0"/>
            <a:t>They undertake a range of support duties that will be dependent on the area in which they work </a:t>
          </a:r>
          <a:endParaRPr lang="en-US" dirty="0"/>
        </a:p>
      </dgm:t>
    </dgm:pt>
    <dgm:pt modelId="{D6B2968F-CBE3-4EFE-85C7-B1A3DF0048B0}" type="parTrans" cxnId="{7336343F-A73B-411E-9298-81219A31726C}">
      <dgm:prSet/>
      <dgm:spPr/>
      <dgm:t>
        <a:bodyPr/>
        <a:lstStyle/>
        <a:p>
          <a:endParaRPr lang="en-US"/>
        </a:p>
      </dgm:t>
    </dgm:pt>
    <dgm:pt modelId="{3E5ECCAA-AC68-4E79-83A8-64BBBEBB9C06}" type="sibTrans" cxnId="{7336343F-A73B-411E-9298-81219A31726C}">
      <dgm:prSet/>
      <dgm:spPr/>
      <dgm:t>
        <a:bodyPr/>
        <a:lstStyle/>
        <a:p>
          <a:endParaRPr lang="en-US"/>
        </a:p>
      </dgm:t>
    </dgm:pt>
    <dgm:pt modelId="{D1B1DE0F-2D74-45DE-9AEF-F1385B38F839}">
      <dgm:prSet/>
      <dgm:spPr/>
      <dgm:t>
        <a:bodyPr/>
        <a:lstStyle/>
        <a:p>
          <a:r>
            <a:rPr lang="en-GB" dirty="0"/>
            <a:t>Entry requirements differ dependent on the specialty.</a:t>
          </a:r>
          <a:endParaRPr lang="en-US" dirty="0"/>
        </a:p>
      </dgm:t>
    </dgm:pt>
    <dgm:pt modelId="{322C6ECD-5602-4BDE-BF4E-38815D3BC30C}" type="parTrans" cxnId="{5EF844BF-06F4-4C28-B334-55EFE43519B8}">
      <dgm:prSet/>
      <dgm:spPr/>
      <dgm:t>
        <a:bodyPr/>
        <a:lstStyle/>
        <a:p>
          <a:endParaRPr lang="en-US"/>
        </a:p>
      </dgm:t>
    </dgm:pt>
    <dgm:pt modelId="{73E71E73-2DED-4894-9ACD-9E706A8C83BB}" type="sibTrans" cxnId="{5EF844BF-06F4-4C28-B334-55EFE43519B8}">
      <dgm:prSet/>
      <dgm:spPr/>
      <dgm:t>
        <a:bodyPr/>
        <a:lstStyle/>
        <a:p>
          <a:endParaRPr lang="en-US"/>
        </a:p>
      </dgm:t>
    </dgm:pt>
    <dgm:pt modelId="{7C49F066-505E-4DE5-AAE8-960368F8B037}" type="pres">
      <dgm:prSet presAssocID="{ED4B2FB1-9439-4A75-9DE3-D14AA189E023}" presName="vert0" presStyleCnt="0">
        <dgm:presLayoutVars>
          <dgm:dir/>
          <dgm:animOne val="branch"/>
          <dgm:animLvl val="lvl"/>
        </dgm:presLayoutVars>
      </dgm:prSet>
      <dgm:spPr/>
    </dgm:pt>
    <dgm:pt modelId="{A32DFF07-9B86-4DA7-AAD5-129AB089D8AB}" type="pres">
      <dgm:prSet presAssocID="{A9E63F00-EA8A-4DFA-8387-E152BA1D3455}" presName="thickLine" presStyleLbl="alignNode1" presStyleIdx="0" presStyleCnt="3"/>
      <dgm:spPr/>
    </dgm:pt>
    <dgm:pt modelId="{D478CFCD-6C3C-4B23-96F4-94ACAF4F0309}" type="pres">
      <dgm:prSet presAssocID="{A9E63F00-EA8A-4DFA-8387-E152BA1D3455}" presName="horz1" presStyleCnt="0"/>
      <dgm:spPr/>
    </dgm:pt>
    <dgm:pt modelId="{A16C32C1-BA3B-43CA-AC24-FED7DCBF01E7}" type="pres">
      <dgm:prSet presAssocID="{A9E63F00-EA8A-4DFA-8387-E152BA1D3455}" presName="tx1" presStyleLbl="revTx" presStyleIdx="0" presStyleCnt="3"/>
      <dgm:spPr/>
    </dgm:pt>
    <dgm:pt modelId="{C1108FF5-9229-4EE7-84D5-11C430053E5D}" type="pres">
      <dgm:prSet presAssocID="{A9E63F00-EA8A-4DFA-8387-E152BA1D3455}" presName="vert1" presStyleCnt="0"/>
      <dgm:spPr/>
    </dgm:pt>
    <dgm:pt modelId="{C2651F9E-0CDA-4272-BF60-BFB31F285682}" type="pres">
      <dgm:prSet presAssocID="{67A8CB39-AB2C-4C53-8187-D3E6CDFD3BE7}" presName="thickLine" presStyleLbl="alignNode1" presStyleIdx="1" presStyleCnt="3"/>
      <dgm:spPr/>
    </dgm:pt>
    <dgm:pt modelId="{C104234E-E57E-46C5-8C6B-C94B4360BCCA}" type="pres">
      <dgm:prSet presAssocID="{67A8CB39-AB2C-4C53-8187-D3E6CDFD3BE7}" presName="horz1" presStyleCnt="0"/>
      <dgm:spPr/>
    </dgm:pt>
    <dgm:pt modelId="{3810E4BC-CCDE-4117-94DE-22CFD2F0BA94}" type="pres">
      <dgm:prSet presAssocID="{67A8CB39-AB2C-4C53-8187-D3E6CDFD3BE7}" presName="tx1" presStyleLbl="revTx" presStyleIdx="1" presStyleCnt="3"/>
      <dgm:spPr/>
    </dgm:pt>
    <dgm:pt modelId="{5F031187-53A5-474D-9AFB-AB1C8F524960}" type="pres">
      <dgm:prSet presAssocID="{67A8CB39-AB2C-4C53-8187-D3E6CDFD3BE7}" presName="vert1" presStyleCnt="0"/>
      <dgm:spPr/>
    </dgm:pt>
    <dgm:pt modelId="{54575E78-14CD-43ED-ABCB-F2B9A3FD907A}" type="pres">
      <dgm:prSet presAssocID="{D1B1DE0F-2D74-45DE-9AEF-F1385B38F839}" presName="thickLine" presStyleLbl="alignNode1" presStyleIdx="2" presStyleCnt="3"/>
      <dgm:spPr/>
    </dgm:pt>
    <dgm:pt modelId="{725013A7-EF52-4122-AD54-A70EC75E8E10}" type="pres">
      <dgm:prSet presAssocID="{D1B1DE0F-2D74-45DE-9AEF-F1385B38F839}" presName="horz1" presStyleCnt="0"/>
      <dgm:spPr/>
    </dgm:pt>
    <dgm:pt modelId="{1CAD8605-E2D3-43F6-939F-F93DE7ECEC2A}" type="pres">
      <dgm:prSet presAssocID="{D1B1DE0F-2D74-45DE-9AEF-F1385B38F839}" presName="tx1" presStyleLbl="revTx" presStyleIdx="2" presStyleCnt="3"/>
      <dgm:spPr/>
    </dgm:pt>
    <dgm:pt modelId="{0ED7196E-755B-46CE-B6D7-610AD0A47E27}" type="pres">
      <dgm:prSet presAssocID="{D1B1DE0F-2D74-45DE-9AEF-F1385B38F839}" presName="vert1" presStyleCnt="0"/>
      <dgm:spPr/>
    </dgm:pt>
  </dgm:ptLst>
  <dgm:cxnLst>
    <dgm:cxn modelId="{92277C0F-5A1D-4F69-9745-8B7021482CDB}" type="presOf" srcId="{67A8CB39-AB2C-4C53-8187-D3E6CDFD3BE7}" destId="{3810E4BC-CCDE-4117-94DE-22CFD2F0BA94}" srcOrd="0" destOrd="0" presId="urn:microsoft.com/office/officeart/2008/layout/LinedList"/>
    <dgm:cxn modelId="{7336343F-A73B-411E-9298-81219A31726C}" srcId="{ED4B2FB1-9439-4A75-9DE3-D14AA189E023}" destId="{67A8CB39-AB2C-4C53-8187-D3E6CDFD3BE7}" srcOrd="1" destOrd="0" parTransId="{D6B2968F-CBE3-4EFE-85C7-B1A3DF0048B0}" sibTransId="{3E5ECCAA-AC68-4E79-83A8-64BBBEBB9C06}"/>
    <dgm:cxn modelId="{91896791-4380-4942-8679-385E2F025EDC}" srcId="{ED4B2FB1-9439-4A75-9DE3-D14AA189E023}" destId="{A9E63F00-EA8A-4DFA-8387-E152BA1D3455}" srcOrd="0" destOrd="0" parTransId="{4DD0AB56-FB93-4BA6-BB9C-A3F863042EB5}" sibTransId="{6C03366B-7B83-43FA-AFC6-F9CF869AA01A}"/>
    <dgm:cxn modelId="{091054B0-EAAF-4F96-B13A-B8E87934D183}" type="presOf" srcId="{A9E63F00-EA8A-4DFA-8387-E152BA1D3455}" destId="{A16C32C1-BA3B-43CA-AC24-FED7DCBF01E7}" srcOrd="0" destOrd="0" presId="urn:microsoft.com/office/officeart/2008/layout/LinedList"/>
    <dgm:cxn modelId="{5EF844BF-06F4-4C28-B334-55EFE43519B8}" srcId="{ED4B2FB1-9439-4A75-9DE3-D14AA189E023}" destId="{D1B1DE0F-2D74-45DE-9AEF-F1385B38F839}" srcOrd="2" destOrd="0" parTransId="{322C6ECD-5602-4BDE-BF4E-38815D3BC30C}" sibTransId="{73E71E73-2DED-4894-9ACD-9E706A8C83BB}"/>
    <dgm:cxn modelId="{128CFCCF-0187-4D7A-8988-DD77EC94B1F1}" type="presOf" srcId="{D1B1DE0F-2D74-45DE-9AEF-F1385B38F839}" destId="{1CAD8605-E2D3-43F6-939F-F93DE7ECEC2A}" srcOrd="0" destOrd="0" presId="urn:microsoft.com/office/officeart/2008/layout/LinedList"/>
    <dgm:cxn modelId="{94B035FD-A268-42C7-A253-67DF60253D30}" type="presOf" srcId="{ED4B2FB1-9439-4A75-9DE3-D14AA189E023}" destId="{7C49F066-505E-4DE5-AAE8-960368F8B037}" srcOrd="0" destOrd="0" presId="urn:microsoft.com/office/officeart/2008/layout/LinedList"/>
    <dgm:cxn modelId="{DE46E32A-EB0F-42B5-8CE3-E08953B7344F}" type="presParOf" srcId="{7C49F066-505E-4DE5-AAE8-960368F8B037}" destId="{A32DFF07-9B86-4DA7-AAD5-129AB089D8AB}" srcOrd="0" destOrd="0" presId="urn:microsoft.com/office/officeart/2008/layout/LinedList"/>
    <dgm:cxn modelId="{3BB3914D-8337-46EB-9907-4882824DB7D8}" type="presParOf" srcId="{7C49F066-505E-4DE5-AAE8-960368F8B037}" destId="{D478CFCD-6C3C-4B23-96F4-94ACAF4F0309}" srcOrd="1" destOrd="0" presId="urn:microsoft.com/office/officeart/2008/layout/LinedList"/>
    <dgm:cxn modelId="{05A97516-13FA-4C1A-85CC-ABD182386981}" type="presParOf" srcId="{D478CFCD-6C3C-4B23-96F4-94ACAF4F0309}" destId="{A16C32C1-BA3B-43CA-AC24-FED7DCBF01E7}" srcOrd="0" destOrd="0" presId="urn:microsoft.com/office/officeart/2008/layout/LinedList"/>
    <dgm:cxn modelId="{E77A82AE-1D73-478C-ABCC-74FE920C5B98}" type="presParOf" srcId="{D478CFCD-6C3C-4B23-96F4-94ACAF4F0309}" destId="{C1108FF5-9229-4EE7-84D5-11C430053E5D}" srcOrd="1" destOrd="0" presId="urn:microsoft.com/office/officeart/2008/layout/LinedList"/>
    <dgm:cxn modelId="{451B0C1F-3ABC-4C53-BB3E-ADD21AE202E3}" type="presParOf" srcId="{7C49F066-505E-4DE5-AAE8-960368F8B037}" destId="{C2651F9E-0CDA-4272-BF60-BFB31F285682}" srcOrd="2" destOrd="0" presId="urn:microsoft.com/office/officeart/2008/layout/LinedList"/>
    <dgm:cxn modelId="{BA1A5953-E072-40F9-8B3C-B7C35F899794}" type="presParOf" srcId="{7C49F066-505E-4DE5-AAE8-960368F8B037}" destId="{C104234E-E57E-46C5-8C6B-C94B4360BCCA}" srcOrd="3" destOrd="0" presId="urn:microsoft.com/office/officeart/2008/layout/LinedList"/>
    <dgm:cxn modelId="{B4D90848-E12A-49A8-B203-DD9C2067BBD8}" type="presParOf" srcId="{C104234E-E57E-46C5-8C6B-C94B4360BCCA}" destId="{3810E4BC-CCDE-4117-94DE-22CFD2F0BA94}" srcOrd="0" destOrd="0" presId="urn:microsoft.com/office/officeart/2008/layout/LinedList"/>
    <dgm:cxn modelId="{378F039D-4A45-4FD3-899A-6BD94F9C6E39}" type="presParOf" srcId="{C104234E-E57E-46C5-8C6B-C94B4360BCCA}" destId="{5F031187-53A5-474D-9AFB-AB1C8F524960}" srcOrd="1" destOrd="0" presId="urn:microsoft.com/office/officeart/2008/layout/LinedList"/>
    <dgm:cxn modelId="{7E40F91B-FD6A-451D-BA51-3A15CC6502D2}" type="presParOf" srcId="{7C49F066-505E-4DE5-AAE8-960368F8B037}" destId="{54575E78-14CD-43ED-ABCB-F2B9A3FD907A}" srcOrd="4" destOrd="0" presId="urn:microsoft.com/office/officeart/2008/layout/LinedList"/>
    <dgm:cxn modelId="{E86214EE-2D3E-468B-A915-FC4EBBEB4C37}" type="presParOf" srcId="{7C49F066-505E-4DE5-AAE8-960368F8B037}" destId="{725013A7-EF52-4122-AD54-A70EC75E8E10}" srcOrd="5" destOrd="0" presId="urn:microsoft.com/office/officeart/2008/layout/LinedList"/>
    <dgm:cxn modelId="{0E99C4CC-7CC7-4FDD-8A10-430FBAB41A94}" type="presParOf" srcId="{725013A7-EF52-4122-AD54-A70EC75E8E10}" destId="{1CAD8605-E2D3-43F6-939F-F93DE7ECEC2A}" srcOrd="0" destOrd="0" presId="urn:microsoft.com/office/officeart/2008/layout/LinedList"/>
    <dgm:cxn modelId="{C70B2A1F-ED8A-420B-8FFF-F140E0BFD54F}" type="presParOf" srcId="{725013A7-EF52-4122-AD54-A70EC75E8E10}" destId="{0ED7196E-755B-46CE-B6D7-610AD0A47E2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7BB589-553D-44A5-B12B-4FC471E4DB15}" type="doc">
      <dgm:prSet loTypeId="urn:microsoft.com/office/officeart/2005/8/layout/hProcess6" loCatId="process" qsTypeId="urn:microsoft.com/office/officeart/2005/8/quickstyle/simple1" qsCatId="simple" csTypeId="urn:microsoft.com/office/officeart/2005/8/colors/colorful2" csCatId="colorful" phldr="1"/>
      <dgm:spPr/>
      <dgm:t>
        <a:bodyPr/>
        <a:lstStyle/>
        <a:p>
          <a:endParaRPr lang="en-US"/>
        </a:p>
      </dgm:t>
    </dgm:pt>
    <dgm:pt modelId="{2D234BFA-91C1-4304-B1F8-6F00B630700E}">
      <dgm:prSet/>
      <dgm:spPr/>
      <dgm:t>
        <a:bodyPr/>
        <a:lstStyle/>
        <a:p>
          <a:pPr>
            <a:defRPr b="1"/>
          </a:pPr>
          <a:r>
            <a:rPr lang="en-GB"/>
            <a:t>Scientist Training Programme </a:t>
          </a:r>
          <a:endParaRPr lang="en-US"/>
        </a:p>
      </dgm:t>
    </dgm:pt>
    <dgm:pt modelId="{D6B50173-8D43-4AF9-8FAA-3F7688869F3C}" type="parTrans" cxnId="{BC35E0CD-FDC1-4332-AB05-F2CA850C1B26}">
      <dgm:prSet/>
      <dgm:spPr/>
      <dgm:t>
        <a:bodyPr/>
        <a:lstStyle/>
        <a:p>
          <a:endParaRPr lang="en-US"/>
        </a:p>
      </dgm:t>
    </dgm:pt>
    <dgm:pt modelId="{6F0FA9C1-C589-4C8E-A1E6-27D79CE6F815}" type="sibTrans" cxnId="{BC35E0CD-FDC1-4332-AB05-F2CA850C1B26}">
      <dgm:prSet/>
      <dgm:spPr/>
      <dgm:t>
        <a:bodyPr/>
        <a:lstStyle/>
        <a:p>
          <a:endParaRPr lang="en-US"/>
        </a:p>
      </dgm:t>
    </dgm:pt>
    <dgm:pt modelId="{1F03EEE2-6CB8-4507-9E23-D82939E310C7}">
      <dgm:prSet/>
      <dgm:spPr/>
      <dgm:t>
        <a:bodyPr/>
        <a:lstStyle/>
        <a:p>
          <a:r>
            <a:rPr lang="en-GB"/>
            <a:t>Usually supernumerary </a:t>
          </a:r>
          <a:endParaRPr lang="en-US"/>
        </a:p>
      </dgm:t>
    </dgm:pt>
    <dgm:pt modelId="{626D6242-86D3-4574-B13D-7BFC7C3534BD}" type="parTrans" cxnId="{467787A7-0D07-423A-9470-8815FDF662BB}">
      <dgm:prSet/>
      <dgm:spPr/>
      <dgm:t>
        <a:bodyPr/>
        <a:lstStyle/>
        <a:p>
          <a:endParaRPr lang="en-US"/>
        </a:p>
      </dgm:t>
    </dgm:pt>
    <dgm:pt modelId="{6AE315A8-F414-4B99-80AA-D4BD2FC475CB}" type="sibTrans" cxnId="{467787A7-0D07-423A-9470-8815FDF662BB}">
      <dgm:prSet/>
      <dgm:spPr/>
      <dgm:t>
        <a:bodyPr/>
        <a:lstStyle/>
        <a:p>
          <a:endParaRPr lang="en-US"/>
        </a:p>
      </dgm:t>
    </dgm:pt>
    <dgm:pt modelId="{642F573A-C39D-49DD-999A-3E3BCBF7DA62}">
      <dgm:prSet/>
      <dgm:spPr/>
      <dgm:t>
        <a:bodyPr/>
        <a:lstStyle/>
        <a:p>
          <a:r>
            <a:rPr lang="en-GB"/>
            <a:t>3 year pre registration training programme </a:t>
          </a:r>
          <a:endParaRPr lang="en-US"/>
        </a:p>
      </dgm:t>
    </dgm:pt>
    <dgm:pt modelId="{9A6AB094-EE69-4140-B23E-B01FE01A61EA}" type="parTrans" cxnId="{D2604B19-3E1B-4B3D-98CA-93A601894DCA}">
      <dgm:prSet/>
      <dgm:spPr/>
      <dgm:t>
        <a:bodyPr/>
        <a:lstStyle/>
        <a:p>
          <a:endParaRPr lang="en-US"/>
        </a:p>
      </dgm:t>
    </dgm:pt>
    <dgm:pt modelId="{5F7E96BF-9DFA-47C8-9990-74F927F5CB20}" type="sibTrans" cxnId="{D2604B19-3E1B-4B3D-98CA-93A601894DCA}">
      <dgm:prSet/>
      <dgm:spPr/>
      <dgm:t>
        <a:bodyPr/>
        <a:lstStyle/>
        <a:p>
          <a:endParaRPr lang="en-US"/>
        </a:p>
      </dgm:t>
    </dgm:pt>
    <dgm:pt modelId="{995DA87D-8A0A-420B-97CD-1B8BF460CCEC}">
      <dgm:prSet/>
      <dgm:spPr/>
      <dgm:t>
        <a:bodyPr/>
        <a:lstStyle/>
        <a:p>
          <a:r>
            <a:rPr lang="en-GB"/>
            <a:t>MSc + Portfolio + Viva              HCPC Registration</a:t>
          </a:r>
          <a:endParaRPr lang="en-US"/>
        </a:p>
      </dgm:t>
    </dgm:pt>
    <dgm:pt modelId="{EC2120BB-0258-4351-9457-6A572838422A}" type="parTrans" cxnId="{AE1A5504-3544-41EB-B102-2ADA84153852}">
      <dgm:prSet/>
      <dgm:spPr/>
      <dgm:t>
        <a:bodyPr/>
        <a:lstStyle/>
        <a:p>
          <a:endParaRPr lang="en-US"/>
        </a:p>
      </dgm:t>
    </dgm:pt>
    <dgm:pt modelId="{1849CE42-1320-4EE0-A74F-0AA606E0091E}" type="sibTrans" cxnId="{AE1A5504-3544-41EB-B102-2ADA84153852}">
      <dgm:prSet/>
      <dgm:spPr/>
      <dgm:t>
        <a:bodyPr/>
        <a:lstStyle/>
        <a:p>
          <a:endParaRPr lang="en-US"/>
        </a:p>
      </dgm:t>
    </dgm:pt>
    <dgm:pt modelId="{A28C4C05-2C17-4387-B936-124B8D51DC64}">
      <dgm:prSet/>
      <dgm:spPr/>
      <dgm:t>
        <a:bodyPr/>
        <a:lstStyle/>
        <a:p>
          <a:r>
            <a:rPr lang="en-GB"/>
            <a:t>Continuous assessment with rotations in STP Theme  </a:t>
          </a:r>
          <a:endParaRPr lang="en-US"/>
        </a:p>
      </dgm:t>
    </dgm:pt>
    <dgm:pt modelId="{08138D15-8015-4F11-9778-AD990A469C28}" type="parTrans" cxnId="{CE1A3431-AA6F-478C-B596-A0BA224CD2C3}">
      <dgm:prSet/>
      <dgm:spPr/>
      <dgm:t>
        <a:bodyPr/>
        <a:lstStyle/>
        <a:p>
          <a:endParaRPr lang="en-US"/>
        </a:p>
      </dgm:t>
    </dgm:pt>
    <dgm:pt modelId="{1ACA11EA-433D-48AF-8A08-16F531BE8BE0}" type="sibTrans" cxnId="{CE1A3431-AA6F-478C-B596-A0BA224CD2C3}">
      <dgm:prSet/>
      <dgm:spPr/>
      <dgm:t>
        <a:bodyPr/>
        <a:lstStyle/>
        <a:p>
          <a:endParaRPr lang="en-US"/>
        </a:p>
      </dgm:t>
    </dgm:pt>
    <dgm:pt modelId="{5B656852-29B2-4FD7-9E1F-88E3A76DEBCD}">
      <dgm:prSet/>
      <dgm:spPr/>
      <dgm:t>
        <a:bodyPr/>
        <a:lstStyle/>
        <a:p>
          <a:pPr>
            <a:defRPr b="1"/>
          </a:pPr>
          <a:r>
            <a:rPr lang="en-GB"/>
            <a:t>Equivalence M-level Programme</a:t>
          </a:r>
          <a:endParaRPr lang="en-US"/>
        </a:p>
      </dgm:t>
    </dgm:pt>
    <dgm:pt modelId="{C6FAE6B3-DA6B-4386-9A49-62E333F03F02}" type="parTrans" cxnId="{14CE4A4A-BF20-4C52-A651-E5972EEC7138}">
      <dgm:prSet/>
      <dgm:spPr/>
      <dgm:t>
        <a:bodyPr/>
        <a:lstStyle/>
        <a:p>
          <a:endParaRPr lang="en-US"/>
        </a:p>
      </dgm:t>
    </dgm:pt>
    <dgm:pt modelId="{F06BCEAB-22FE-4260-A813-480B0A42D251}" type="sibTrans" cxnId="{14CE4A4A-BF20-4C52-A651-E5972EEC7138}">
      <dgm:prSet/>
      <dgm:spPr/>
      <dgm:t>
        <a:bodyPr/>
        <a:lstStyle/>
        <a:p>
          <a:endParaRPr lang="en-US"/>
        </a:p>
      </dgm:t>
    </dgm:pt>
    <dgm:pt modelId="{45B47FB9-E2C7-4D58-BE51-575D00399211}">
      <dgm:prSet/>
      <dgm:spPr/>
      <dgm:t>
        <a:bodyPr/>
        <a:lstStyle/>
        <a:p>
          <a:r>
            <a:rPr lang="en-GB"/>
            <a:t>Usually in service </a:t>
          </a:r>
          <a:endParaRPr lang="en-US"/>
        </a:p>
      </dgm:t>
    </dgm:pt>
    <dgm:pt modelId="{5C232864-6744-4932-9D8E-050ABA09A166}" type="parTrans" cxnId="{2DA3A922-E955-4C6F-82C1-55AC67A65F40}">
      <dgm:prSet/>
      <dgm:spPr/>
      <dgm:t>
        <a:bodyPr/>
        <a:lstStyle/>
        <a:p>
          <a:endParaRPr lang="en-US"/>
        </a:p>
      </dgm:t>
    </dgm:pt>
    <dgm:pt modelId="{77D55C27-5465-4213-BD93-92EA66C91CCB}" type="sibTrans" cxnId="{2DA3A922-E955-4C6F-82C1-55AC67A65F40}">
      <dgm:prSet/>
      <dgm:spPr/>
      <dgm:t>
        <a:bodyPr/>
        <a:lstStyle/>
        <a:p>
          <a:endParaRPr lang="en-US"/>
        </a:p>
      </dgm:t>
    </dgm:pt>
    <dgm:pt modelId="{3C269D4E-314A-4458-AECA-42D61C6898CD}">
      <dgm:prSet/>
      <dgm:spPr/>
      <dgm:t>
        <a:bodyPr/>
        <a:lstStyle/>
        <a:p>
          <a:r>
            <a:rPr lang="en-GB"/>
            <a:t>Length of programme varies</a:t>
          </a:r>
          <a:endParaRPr lang="en-US"/>
        </a:p>
      </dgm:t>
    </dgm:pt>
    <dgm:pt modelId="{35D3153B-8C30-431C-88B9-FE6D25140B99}" type="parTrans" cxnId="{B10E7DFC-0164-4E67-83C4-EC42C3AA05C8}">
      <dgm:prSet/>
      <dgm:spPr/>
      <dgm:t>
        <a:bodyPr/>
        <a:lstStyle/>
        <a:p>
          <a:endParaRPr lang="en-US"/>
        </a:p>
      </dgm:t>
    </dgm:pt>
    <dgm:pt modelId="{7C3CA69A-05E1-4A8F-928C-CC0DB0DD53F1}" type="sibTrans" cxnId="{B10E7DFC-0164-4E67-83C4-EC42C3AA05C8}">
      <dgm:prSet/>
      <dgm:spPr/>
      <dgm:t>
        <a:bodyPr/>
        <a:lstStyle/>
        <a:p>
          <a:endParaRPr lang="en-US"/>
        </a:p>
      </dgm:t>
    </dgm:pt>
    <dgm:pt modelId="{8884F508-FAB5-4A93-AAAA-58DE34FD67AC}">
      <dgm:prSet/>
      <dgm:spPr/>
      <dgm:t>
        <a:bodyPr/>
        <a:lstStyle/>
        <a:p>
          <a:r>
            <a:rPr lang="en-GB"/>
            <a:t>MSc may be required to be undertaken </a:t>
          </a:r>
          <a:endParaRPr lang="en-US"/>
        </a:p>
      </dgm:t>
    </dgm:pt>
    <dgm:pt modelId="{6AA3F323-D332-4FD9-9C75-68DE06F0B07A}" type="parTrans" cxnId="{152C7E02-2B35-41F3-B406-0172071A4564}">
      <dgm:prSet/>
      <dgm:spPr/>
      <dgm:t>
        <a:bodyPr/>
        <a:lstStyle/>
        <a:p>
          <a:endParaRPr lang="en-US"/>
        </a:p>
      </dgm:t>
    </dgm:pt>
    <dgm:pt modelId="{9AF4357F-3E8C-4F8B-8105-CE0E5FF827E2}" type="sibTrans" cxnId="{152C7E02-2B35-41F3-B406-0172071A4564}">
      <dgm:prSet/>
      <dgm:spPr/>
      <dgm:t>
        <a:bodyPr/>
        <a:lstStyle/>
        <a:p>
          <a:endParaRPr lang="en-US"/>
        </a:p>
      </dgm:t>
    </dgm:pt>
    <dgm:pt modelId="{AF14413C-1CEB-443F-B1E9-FF13FA494B85}">
      <dgm:prSet/>
      <dgm:spPr/>
      <dgm:t>
        <a:bodyPr/>
        <a:lstStyle/>
        <a:p>
          <a:r>
            <a:rPr lang="en-GB"/>
            <a:t>Candidate must demonstrate equivalence to STP learning outcomes + Viva</a:t>
          </a:r>
          <a:endParaRPr lang="en-US"/>
        </a:p>
      </dgm:t>
    </dgm:pt>
    <dgm:pt modelId="{C64799D9-546F-4E65-AFDB-88970C8BD021}" type="parTrans" cxnId="{BA751306-F7EA-4477-A405-FFED0807ABC4}">
      <dgm:prSet/>
      <dgm:spPr/>
      <dgm:t>
        <a:bodyPr/>
        <a:lstStyle/>
        <a:p>
          <a:endParaRPr lang="en-US"/>
        </a:p>
      </dgm:t>
    </dgm:pt>
    <dgm:pt modelId="{9F0E69D3-8952-408C-BAFF-8004294095C6}" type="sibTrans" cxnId="{BA751306-F7EA-4477-A405-FFED0807ABC4}">
      <dgm:prSet/>
      <dgm:spPr/>
      <dgm:t>
        <a:bodyPr/>
        <a:lstStyle/>
        <a:p>
          <a:endParaRPr lang="en-US"/>
        </a:p>
      </dgm:t>
    </dgm:pt>
    <dgm:pt modelId="{5E5B015E-6B81-469D-944D-DF943C884A8A}">
      <dgm:prSet/>
      <dgm:spPr/>
      <dgm:t>
        <a:bodyPr/>
        <a:lstStyle/>
        <a:p>
          <a:r>
            <a:rPr lang="en-GB"/>
            <a:t>HCPC Registration</a:t>
          </a:r>
          <a:endParaRPr lang="en-US"/>
        </a:p>
      </dgm:t>
    </dgm:pt>
    <dgm:pt modelId="{AB3F20AD-7A5F-49B2-88C0-9D4D1B0C9E86}" type="parTrans" cxnId="{CAB91604-0979-49C3-9089-C175FD13DD2A}">
      <dgm:prSet/>
      <dgm:spPr/>
      <dgm:t>
        <a:bodyPr/>
        <a:lstStyle/>
        <a:p>
          <a:endParaRPr lang="en-GB"/>
        </a:p>
      </dgm:t>
    </dgm:pt>
    <dgm:pt modelId="{D339F18C-5B96-46A9-9384-9A4EE71833AA}" type="sibTrans" cxnId="{CAB91604-0979-49C3-9089-C175FD13DD2A}">
      <dgm:prSet/>
      <dgm:spPr/>
      <dgm:t>
        <a:bodyPr/>
        <a:lstStyle/>
        <a:p>
          <a:endParaRPr lang="en-US"/>
        </a:p>
      </dgm:t>
    </dgm:pt>
    <dgm:pt modelId="{0432B613-6D0B-4EFC-87A3-B36C3BE1B278}" type="pres">
      <dgm:prSet presAssocID="{F87BB589-553D-44A5-B12B-4FC471E4DB15}" presName="theList" presStyleCnt="0">
        <dgm:presLayoutVars>
          <dgm:dir/>
          <dgm:animLvl val="lvl"/>
          <dgm:resizeHandles val="exact"/>
        </dgm:presLayoutVars>
      </dgm:prSet>
      <dgm:spPr/>
    </dgm:pt>
    <dgm:pt modelId="{4D2B18EB-9A24-48C1-9FF7-22EA47D359A1}" type="pres">
      <dgm:prSet presAssocID="{2D234BFA-91C1-4304-B1F8-6F00B630700E}" presName="compNode" presStyleCnt="0"/>
      <dgm:spPr/>
    </dgm:pt>
    <dgm:pt modelId="{E47CAD75-FCFA-4684-BC24-2F546807E297}" type="pres">
      <dgm:prSet presAssocID="{2D234BFA-91C1-4304-B1F8-6F00B630700E}" presName="noGeometry" presStyleCnt="0"/>
      <dgm:spPr/>
    </dgm:pt>
    <dgm:pt modelId="{8799DDD5-8DDD-401E-9429-8B8B3DB19691}" type="pres">
      <dgm:prSet presAssocID="{2D234BFA-91C1-4304-B1F8-6F00B630700E}" presName="childTextVisible" presStyleLbl="bgAccFollowNode1" presStyleIdx="0" presStyleCnt="2">
        <dgm:presLayoutVars>
          <dgm:bulletEnabled val="1"/>
        </dgm:presLayoutVars>
      </dgm:prSet>
      <dgm:spPr/>
    </dgm:pt>
    <dgm:pt modelId="{F01A744D-E7C0-4EAD-9A2E-9EDCAB7CD374}" type="pres">
      <dgm:prSet presAssocID="{2D234BFA-91C1-4304-B1F8-6F00B630700E}" presName="childTextHidden" presStyleLbl="bgAccFollowNode1" presStyleIdx="0" presStyleCnt="2"/>
      <dgm:spPr/>
    </dgm:pt>
    <dgm:pt modelId="{22E04D40-0D66-4447-9E79-3633BA305BAB}" type="pres">
      <dgm:prSet presAssocID="{2D234BFA-91C1-4304-B1F8-6F00B630700E}" presName="parentText" presStyleLbl="node1" presStyleIdx="0" presStyleCnt="2">
        <dgm:presLayoutVars>
          <dgm:chMax val="1"/>
          <dgm:bulletEnabled val="1"/>
        </dgm:presLayoutVars>
      </dgm:prSet>
      <dgm:spPr/>
    </dgm:pt>
    <dgm:pt modelId="{1A37E954-E8C9-497B-B420-E8604217D077}" type="pres">
      <dgm:prSet presAssocID="{2D234BFA-91C1-4304-B1F8-6F00B630700E}" presName="aSpace" presStyleCnt="0"/>
      <dgm:spPr/>
    </dgm:pt>
    <dgm:pt modelId="{80F5C65A-8557-403B-87B3-2B949B4F3F89}" type="pres">
      <dgm:prSet presAssocID="{5B656852-29B2-4FD7-9E1F-88E3A76DEBCD}" presName="compNode" presStyleCnt="0"/>
      <dgm:spPr/>
    </dgm:pt>
    <dgm:pt modelId="{573F355D-81CA-4522-BF65-88B3417195C6}" type="pres">
      <dgm:prSet presAssocID="{5B656852-29B2-4FD7-9E1F-88E3A76DEBCD}" presName="noGeometry" presStyleCnt="0"/>
      <dgm:spPr/>
    </dgm:pt>
    <dgm:pt modelId="{6AD84D24-D9F5-4DE0-80E4-F227E9A5D567}" type="pres">
      <dgm:prSet presAssocID="{5B656852-29B2-4FD7-9E1F-88E3A76DEBCD}" presName="childTextVisible" presStyleLbl="bgAccFollowNode1" presStyleIdx="1" presStyleCnt="2">
        <dgm:presLayoutVars>
          <dgm:bulletEnabled val="1"/>
        </dgm:presLayoutVars>
      </dgm:prSet>
      <dgm:spPr/>
    </dgm:pt>
    <dgm:pt modelId="{6A143B10-32BD-48C1-B56F-CB7F33C7A77E}" type="pres">
      <dgm:prSet presAssocID="{5B656852-29B2-4FD7-9E1F-88E3A76DEBCD}" presName="childTextHidden" presStyleLbl="bgAccFollowNode1" presStyleIdx="1" presStyleCnt="2"/>
      <dgm:spPr/>
    </dgm:pt>
    <dgm:pt modelId="{51D43A21-28C9-4BD4-A982-05759B49671B}" type="pres">
      <dgm:prSet presAssocID="{5B656852-29B2-4FD7-9E1F-88E3A76DEBCD}" presName="parentText" presStyleLbl="node1" presStyleIdx="1" presStyleCnt="2">
        <dgm:presLayoutVars>
          <dgm:chMax val="1"/>
          <dgm:bulletEnabled val="1"/>
        </dgm:presLayoutVars>
      </dgm:prSet>
      <dgm:spPr/>
    </dgm:pt>
  </dgm:ptLst>
  <dgm:cxnLst>
    <dgm:cxn modelId="{152C7E02-2B35-41F3-B406-0172071A4564}" srcId="{5B656852-29B2-4FD7-9E1F-88E3A76DEBCD}" destId="{8884F508-FAB5-4A93-AAAA-58DE34FD67AC}" srcOrd="2" destOrd="0" parTransId="{6AA3F323-D332-4FD9-9C75-68DE06F0B07A}" sibTransId="{9AF4357F-3E8C-4F8B-8105-CE0E5FF827E2}"/>
    <dgm:cxn modelId="{CAB91604-0979-49C3-9089-C175FD13DD2A}" srcId="{5B656852-29B2-4FD7-9E1F-88E3A76DEBCD}" destId="{5E5B015E-6B81-469D-944D-DF943C884A8A}" srcOrd="4" destOrd="0" parTransId="{AB3F20AD-7A5F-49B2-88C0-9D4D1B0C9E86}" sibTransId="{D339F18C-5B96-46A9-9384-9A4EE71833AA}"/>
    <dgm:cxn modelId="{AE1A5504-3544-41EB-B102-2ADA84153852}" srcId="{2D234BFA-91C1-4304-B1F8-6F00B630700E}" destId="{995DA87D-8A0A-420B-97CD-1B8BF460CCEC}" srcOrd="2" destOrd="0" parTransId="{EC2120BB-0258-4351-9457-6A572838422A}" sibTransId="{1849CE42-1320-4EE0-A74F-0AA606E0091E}"/>
    <dgm:cxn modelId="{BA751306-F7EA-4477-A405-FFED0807ABC4}" srcId="{5B656852-29B2-4FD7-9E1F-88E3A76DEBCD}" destId="{AF14413C-1CEB-443F-B1E9-FF13FA494B85}" srcOrd="3" destOrd="0" parTransId="{C64799D9-546F-4E65-AFDB-88970C8BD021}" sibTransId="{9F0E69D3-8952-408C-BAFF-8004294095C6}"/>
    <dgm:cxn modelId="{D0C88615-940C-4B51-BFE6-946B654FB535}" type="presOf" srcId="{5E5B015E-6B81-469D-944D-DF943C884A8A}" destId="{6A143B10-32BD-48C1-B56F-CB7F33C7A77E}" srcOrd="1" destOrd="4" presId="urn:microsoft.com/office/officeart/2005/8/layout/hProcess6"/>
    <dgm:cxn modelId="{D2604B19-3E1B-4B3D-98CA-93A601894DCA}" srcId="{2D234BFA-91C1-4304-B1F8-6F00B630700E}" destId="{642F573A-C39D-49DD-999A-3E3BCBF7DA62}" srcOrd="1" destOrd="0" parTransId="{9A6AB094-EE69-4140-B23E-B01FE01A61EA}" sibTransId="{5F7E96BF-9DFA-47C8-9990-74F927F5CB20}"/>
    <dgm:cxn modelId="{94A1D71A-27A2-4554-A131-9AE46CB0CFBF}" type="presOf" srcId="{1F03EEE2-6CB8-4507-9E23-D82939E310C7}" destId="{8799DDD5-8DDD-401E-9429-8B8B3DB19691}" srcOrd="0" destOrd="0" presId="urn:microsoft.com/office/officeart/2005/8/layout/hProcess6"/>
    <dgm:cxn modelId="{2DA3A922-E955-4C6F-82C1-55AC67A65F40}" srcId="{5B656852-29B2-4FD7-9E1F-88E3A76DEBCD}" destId="{45B47FB9-E2C7-4D58-BE51-575D00399211}" srcOrd="0" destOrd="0" parTransId="{5C232864-6744-4932-9D8E-050ABA09A166}" sibTransId="{77D55C27-5465-4213-BD93-92EA66C91CCB}"/>
    <dgm:cxn modelId="{6B86CF22-5704-485E-9817-9A8E07D169E6}" type="presOf" srcId="{AF14413C-1CEB-443F-B1E9-FF13FA494B85}" destId="{6A143B10-32BD-48C1-B56F-CB7F33C7A77E}" srcOrd="1" destOrd="3" presId="urn:microsoft.com/office/officeart/2005/8/layout/hProcess6"/>
    <dgm:cxn modelId="{6DF4D12C-C7AF-4483-9396-A1D6CAD07D44}" type="presOf" srcId="{8884F508-FAB5-4A93-AAAA-58DE34FD67AC}" destId="{6AD84D24-D9F5-4DE0-80E4-F227E9A5D567}" srcOrd="0" destOrd="2" presId="urn:microsoft.com/office/officeart/2005/8/layout/hProcess6"/>
    <dgm:cxn modelId="{B31B622F-69A8-4B13-9177-449A83131B8E}" type="presOf" srcId="{3C269D4E-314A-4458-AECA-42D61C6898CD}" destId="{6AD84D24-D9F5-4DE0-80E4-F227E9A5D567}" srcOrd="0" destOrd="1" presId="urn:microsoft.com/office/officeart/2005/8/layout/hProcess6"/>
    <dgm:cxn modelId="{CE1A3431-AA6F-478C-B596-A0BA224CD2C3}" srcId="{2D234BFA-91C1-4304-B1F8-6F00B630700E}" destId="{A28C4C05-2C17-4387-B936-124B8D51DC64}" srcOrd="3" destOrd="0" parTransId="{08138D15-8015-4F11-9778-AD990A469C28}" sibTransId="{1ACA11EA-433D-48AF-8A08-16F531BE8BE0}"/>
    <dgm:cxn modelId="{34E94A34-CA6A-4B11-B035-A536AFD0ACE0}" type="presOf" srcId="{45B47FB9-E2C7-4D58-BE51-575D00399211}" destId="{6AD84D24-D9F5-4DE0-80E4-F227E9A5D567}" srcOrd="0" destOrd="0" presId="urn:microsoft.com/office/officeart/2005/8/layout/hProcess6"/>
    <dgm:cxn modelId="{4BC5A063-E26D-41C8-9780-66942A201CEB}" type="presOf" srcId="{A28C4C05-2C17-4387-B936-124B8D51DC64}" destId="{F01A744D-E7C0-4EAD-9A2E-9EDCAB7CD374}" srcOrd="1" destOrd="3" presId="urn:microsoft.com/office/officeart/2005/8/layout/hProcess6"/>
    <dgm:cxn modelId="{14CE4A4A-BF20-4C52-A651-E5972EEC7138}" srcId="{F87BB589-553D-44A5-B12B-4FC471E4DB15}" destId="{5B656852-29B2-4FD7-9E1F-88E3A76DEBCD}" srcOrd="1" destOrd="0" parTransId="{C6FAE6B3-DA6B-4386-9A49-62E333F03F02}" sibTransId="{F06BCEAB-22FE-4260-A813-480B0A42D251}"/>
    <dgm:cxn modelId="{716A454D-757E-43F6-A344-A3067FFA3A30}" type="presOf" srcId="{5B656852-29B2-4FD7-9E1F-88E3A76DEBCD}" destId="{51D43A21-28C9-4BD4-A982-05759B49671B}" srcOrd="0" destOrd="0" presId="urn:microsoft.com/office/officeart/2005/8/layout/hProcess6"/>
    <dgm:cxn modelId="{31D85E51-9A1D-4D0A-BAF6-D1392D222C35}" type="presOf" srcId="{8884F508-FAB5-4A93-AAAA-58DE34FD67AC}" destId="{6A143B10-32BD-48C1-B56F-CB7F33C7A77E}" srcOrd="1" destOrd="2" presId="urn:microsoft.com/office/officeart/2005/8/layout/hProcess6"/>
    <dgm:cxn modelId="{D81F9072-D19A-41FD-BADB-393F89EECF7D}" type="presOf" srcId="{F87BB589-553D-44A5-B12B-4FC471E4DB15}" destId="{0432B613-6D0B-4EFC-87A3-B36C3BE1B278}" srcOrd="0" destOrd="0" presId="urn:microsoft.com/office/officeart/2005/8/layout/hProcess6"/>
    <dgm:cxn modelId="{6583538D-9FB4-4F70-92C9-F33A1CA55EB9}" type="presOf" srcId="{45B47FB9-E2C7-4D58-BE51-575D00399211}" destId="{6A143B10-32BD-48C1-B56F-CB7F33C7A77E}" srcOrd="1" destOrd="0" presId="urn:microsoft.com/office/officeart/2005/8/layout/hProcess6"/>
    <dgm:cxn modelId="{B1147C8F-C6EF-4BFA-9F6F-066BBAC1DA59}" type="presOf" srcId="{A28C4C05-2C17-4387-B936-124B8D51DC64}" destId="{8799DDD5-8DDD-401E-9429-8B8B3DB19691}" srcOrd="0" destOrd="3" presId="urn:microsoft.com/office/officeart/2005/8/layout/hProcess6"/>
    <dgm:cxn modelId="{501CA28F-6E00-4B49-8B10-6587573C3B51}" type="presOf" srcId="{2D234BFA-91C1-4304-B1F8-6F00B630700E}" destId="{22E04D40-0D66-4447-9E79-3633BA305BAB}" srcOrd="0" destOrd="0" presId="urn:microsoft.com/office/officeart/2005/8/layout/hProcess6"/>
    <dgm:cxn modelId="{FD2D1293-2996-4E90-8412-252F4F10F1EC}" type="presOf" srcId="{3C269D4E-314A-4458-AECA-42D61C6898CD}" destId="{6A143B10-32BD-48C1-B56F-CB7F33C7A77E}" srcOrd="1" destOrd="1" presId="urn:microsoft.com/office/officeart/2005/8/layout/hProcess6"/>
    <dgm:cxn modelId="{85E8129F-DE52-4845-8199-C5B3AD2DA0BD}" type="presOf" srcId="{AF14413C-1CEB-443F-B1E9-FF13FA494B85}" destId="{6AD84D24-D9F5-4DE0-80E4-F227E9A5D567}" srcOrd="0" destOrd="3" presId="urn:microsoft.com/office/officeart/2005/8/layout/hProcess6"/>
    <dgm:cxn modelId="{6443F3A6-DCA6-4323-A0BA-78DC8EE3DBE5}" type="presOf" srcId="{1F03EEE2-6CB8-4507-9E23-D82939E310C7}" destId="{F01A744D-E7C0-4EAD-9A2E-9EDCAB7CD374}" srcOrd="1" destOrd="0" presId="urn:microsoft.com/office/officeart/2005/8/layout/hProcess6"/>
    <dgm:cxn modelId="{467787A7-0D07-423A-9470-8815FDF662BB}" srcId="{2D234BFA-91C1-4304-B1F8-6F00B630700E}" destId="{1F03EEE2-6CB8-4507-9E23-D82939E310C7}" srcOrd="0" destOrd="0" parTransId="{626D6242-86D3-4574-B13D-7BFC7C3534BD}" sibTransId="{6AE315A8-F414-4B99-80AA-D4BD2FC475CB}"/>
    <dgm:cxn modelId="{C41A18B6-DD32-4908-960C-7FB8D1B670BD}" type="presOf" srcId="{995DA87D-8A0A-420B-97CD-1B8BF460CCEC}" destId="{F01A744D-E7C0-4EAD-9A2E-9EDCAB7CD374}" srcOrd="1" destOrd="2" presId="urn:microsoft.com/office/officeart/2005/8/layout/hProcess6"/>
    <dgm:cxn modelId="{BC35E0CD-FDC1-4332-AB05-F2CA850C1B26}" srcId="{F87BB589-553D-44A5-B12B-4FC471E4DB15}" destId="{2D234BFA-91C1-4304-B1F8-6F00B630700E}" srcOrd="0" destOrd="0" parTransId="{D6B50173-8D43-4AF9-8FAA-3F7688869F3C}" sibTransId="{6F0FA9C1-C589-4C8E-A1E6-27D79CE6F815}"/>
    <dgm:cxn modelId="{BB9648E1-C6B9-4974-9134-AF203C43D4A4}" type="presOf" srcId="{642F573A-C39D-49DD-999A-3E3BCBF7DA62}" destId="{8799DDD5-8DDD-401E-9429-8B8B3DB19691}" srcOrd="0" destOrd="1" presId="urn:microsoft.com/office/officeart/2005/8/layout/hProcess6"/>
    <dgm:cxn modelId="{8E03C4EC-6CB6-44B5-82FC-68C2E6C9FB6D}" type="presOf" srcId="{5E5B015E-6B81-469D-944D-DF943C884A8A}" destId="{6AD84D24-D9F5-4DE0-80E4-F227E9A5D567}" srcOrd="0" destOrd="4" presId="urn:microsoft.com/office/officeart/2005/8/layout/hProcess6"/>
    <dgm:cxn modelId="{7DDDEEF2-2B73-43F9-87C3-A57A8FA7518A}" type="presOf" srcId="{995DA87D-8A0A-420B-97CD-1B8BF460CCEC}" destId="{8799DDD5-8DDD-401E-9429-8B8B3DB19691}" srcOrd="0" destOrd="2" presId="urn:microsoft.com/office/officeart/2005/8/layout/hProcess6"/>
    <dgm:cxn modelId="{060112FA-911E-47BA-A8A8-E8742B09B464}" type="presOf" srcId="{642F573A-C39D-49DD-999A-3E3BCBF7DA62}" destId="{F01A744D-E7C0-4EAD-9A2E-9EDCAB7CD374}" srcOrd="1" destOrd="1" presId="urn:microsoft.com/office/officeart/2005/8/layout/hProcess6"/>
    <dgm:cxn modelId="{B10E7DFC-0164-4E67-83C4-EC42C3AA05C8}" srcId="{5B656852-29B2-4FD7-9E1F-88E3A76DEBCD}" destId="{3C269D4E-314A-4458-AECA-42D61C6898CD}" srcOrd="1" destOrd="0" parTransId="{35D3153B-8C30-431C-88B9-FE6D25140B99}" sibTransId="{7C3CA69A-05E1-4A8F-928C-CC0DB0DD53F1}"/>
    <dgm:cxn modelId="{EB9103B3-8DE8-4B56-B5B0-46FC18157761}" type="presParOf" srcId="{0432B613-6D0B-4EFC-87A3-B36C3BE1B278}" destId="{4D2B18EB-9A24-48C1-9FF7-22EA47D359A1}" srcOrd="0" destOrd="0" presId="urn:microsoft.com/office/officeart/2005/8/layout/hProcess6"/>
    <dgm:cxn modelId="{103D7189-1E87-44CD-8D77-1A944321B145}" type="presParOf" srcId="{4D2B18EB-9A24-48C1-9FF7-22EA47D359A1}" destId="{E47CAD75-FCFA-4684-BC24-2F546807E297}" srcOrd="0" destOrd="0" presId="urn:microsoft.com/office/officeart/2005/8/layout/hProcess6"/>
    <dgm:cxn modelId="{AB0A963D-28CA-43CC-81BA-1709DD70F5D0}" type="presParOf" srcId="{4D2B18EB-9A24-48C1-9FF7-22EA47D359A1}" destId="{8799DDD5-8DDD-401E-9429-8B8B3DB19691}" srcOrd="1" destOrd="0" presId="urn:microsoft.com/office/officeart/2005/8/layout/hProcess6"/>
    <dgm:cxn modelId="{B192C8CF-377A-4231-82F8-414865A267BA}" type="presParOf" srcId="{4D2B18EB-9A24-48C1-9FF7-22EA47D359A1}" destId="{F01A744D-E7C0-4EAD-9A2E-9EDCAB7CD374}" srcOrd="2" destOrd="0" presId="urn:microsoft.com/office/officeart/2005/8/layout/hProcess6"/>
    <dgm:cxn modelId="{79715BCF-BC44-4933-9E17-9D3CD6E48EB3}" type="presParOf" srcId="{4D2B18EB-9A24-48C1-9FF7-22EA47D359A1}" destId="{22E04D40-0D66-4447-9E79-3633BA305BAB}" srcOrd="3" destOrd="0" presId="urn:microsoft.com/office/officeart/2005/8/layout/hProcess6"/>
    <dgm:cxn modelId="{C0710CE8-7B1F-4668-9C40-3AE73C22AEF9}" type="presParOf" srcId="{0432B613-6D0B-4EFC-87A3-B36C3BE1B278}" destId="{1A37E954-E8C9-497B-B420-E8604217D077}" srcOrd="1" destOrd="0" presId="urn:microsoft.com/office/officeart/2005/8/layout/hProcess6"/>
    <dgm:cxn modelId="{E953EAED-C9C7-426F-B1D9-E4373EA97CF7}" type="presParOf" srcId="{0432B613-6D0B-4EFC-87A3-B36C3BE1B278}" destId="{80F5C65A-8557-403B-87B3-2B949B4F3F89}" srcOrd="2" destOrd="0" presId="urn:microsoft.com/office/officeart/2005/8/layout/hProcess6"/>
    <dgm:cxn modelId="{98AB6B25-D4F0-407B-9ED4-F73B7B238B83}" type="presParOf" srcId="{80F5C65A-8557-403B-87B3-2B949B4F3F89}" destId="{573F355D-81CA-4522-BF65-88B3417195C6}" srcOrd="0" destOrd="0" presId="urn:microsoft.com/office/officeart/2005/8/layout/hProcess6"/>
    <dgm:cxn modelId="{FA8C3B34-317F-43B5-9FEA-021B6B548387}" type="presParOf" srcId="{80F5C65A-8557-403B-87B3-2B949B4F3F89}" destId="{6AD84D24-D9F5-4DE0-80E4-F227E9A5D567}" srcOrd="1" destOrd="0" presId="urn:microsoft.com/office/officeart/2005/8/layout/hProcess6"/>
    <dgm:cxn modelId="{81F473AA-2693-40FE-96FB-4EE8BA38B3A3}" type="presParOf" srcId="{80F5C65A-8557-403B-87B3-2B949B4F3F89}" destId="{6A143B10-32BD-48C1-B56F-CB7F33C7A77E}" srcOrd="2" destOrd="0" presId="urn:microsoft.com/office/officeart/2005/8/layout/hProcess6"/>
    <dgm:cxn modelId="{BFE15977-13B7-4D5F-B6CF-D520B7435091}" type="presParOf" srcId="{80F5C65A-8557-403B-87B3-2B949B4F3F89}" destId="{51D43A21-28C9-4BD4-A982-05759B49671B}"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DFF07-9B86-4DA7-AAD5-129AB089D8AB}">
      <dsp:nvSpPr>
        <dsp:cNvPr id="0" name=""/>
        <dsp:cNvSpPr/>
      </dsp:nvSpPr>
      <dsp:spPr>
        <a:xfrm>
          <a:off x="0" y="1764"/>
          <a:ext cx="464690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6C32C1-BA3B-43CA-AC24-FED7DCBF01E7}">
      <dsp:nvSpPr>
        <dsp:cNvPr id="0" name=""/>
        <dsp:cNvSpPr/>
      </dsp:nvSpPr>
      <dsp:spPr>
        <a:xfrm>
          <a:off x="0" y="1764"/>
          <a:ext cx="4646905" cy="1203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Our support workers work in a number of specialties across Healthcare science </a:t>
          </a:r>
          <a:endParaRPr lang="en-US" sz="2400" kern="1200" dirty="0"/>
        </a:p>
      </dsp:txBody>
      <dsp:txXfrm>
        <a:off x="0" y="1764"/>
        <a:ext cx="4646905" cy="1203206"/>
      </dsp:txXfrm>
    </dsp:sp>
    <dsp:sp modelId="{C2651F9E-0CDA-4272-BF60-BFB31F285682}">
      <dsp:nvSpPr>
        <dsp:cNvPr id="0" name=""/>
        <dsp:cNvSpPr/>
      </dsp:nvSpPr>
      <dsp:spPr>
        <a:xfrm>
          <a:off x="0" y="1204971"/>
          <a:ext cx="464690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0E4BC-CCDE-4117-94DE-22CFD2F0BA94}">
      <dsp:nvSpPr>
        <dsp:cNvPr id="0" name=""/>
        <dsp:cNvSpPr/>
      </dsp:nvSpPr>
      <dsp:spPr>
        <a:xfrm>
          <a:off x="0" y="1204971"/>
          <a:ext cx="4646905" cy="1203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They undertake a range of support duties that will be dependent on the area in which they work </a:t>
          </a:r>
          <a:endParaRPr lang="en-US" sz="2400" kern="1200" dirty="0"/>
        </a:p>
      </dsp:txBody>
      <dsp:txXfrm>
        <a:off x="0" y="1204971"/>
        <a:ext cx="4646905" cy="1203206"/>
      </dsp:txXfrm>
    </dsp:sp>
    <dsp:sp modelId="{54575E78-14CD-43ED-ABCB-F2B9A3FD907A}">
      <dsp:nvSpPr>
        <dsp:cNvPr id="0" name=""/>
        <dsp:cNvSpPr/>
      </dsp:nvSpPr>
      <dsp:spPr>
        <a:xfrm>
          <a:off x="0" y="2408177"/>
          <a:ext cx="464690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D8605-E2D3-43F6-939F-F93DE7ECEC2A}">
      <dsp:nvSpPr>
        <dsp:cNvPr id="0" name=""/>
        <dsp:cNvSpPr/>
      </dsp:nvSpPr>
      <dsp:spPr>
        <a:xfrm>
          <a:off x="0" y="2408177"/>
          <a:ext cx="4646905" cy="1203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Entry requirements differ dependent on the specialty.</a:t>
          </a:r>
          <a:endParaRPr lang="en-US" sz="2400" kern="1200" dirty="0"/>
        </a:p>
      </dsp:txBody>
      <dsp:txXfrm>
        <a:off x="0" y="2408177"/>
        <a:ext cx="4646905" cy="1203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9DDD5-8DDD-401E-9429-8B8B3DB19691}">
      <dsp:nvSpPr>
        <dsp:cNvPr id="0" name=""/>
        <dsp:cNvSpPr/>
      </dsp:nvSpPr>
      <dsp:spPr>
        <a:xfrm>
          <a:off x="1082396" y="186766"/>
          <a:ext cx="4329045" cy="3784130"/>
        </a:xfrm>
        <a:prstGeom prst="rightArrow">
          <a:avLst>
            <a:gd name="adj1" fmla="val 70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Usually supernumerary </a:t>
          </a:r>
          <a:endParaRPr lang="en-US" sz="1600" kern="1200"/>
        </a:p>
        <a:p>
          <a:pPr marL="171450" lvl="1" indent="-171450" algn="l" defTabSz="711200">
            <a:lnSpc>
              <a:spcPct val="90000"/>
            </a:lnSpc>
            <a:spcBef>
              <a:spcPct val="0"/>
            </a:spcBef>
            <a:spcAft>
              <a:spcPct val="15000"/>
            </a:spcAft>
            <a:buChar char="•"/>
          </a:pPr>
          <a:r>
            <a:rPr lang="en-GB" sz="1600" kern="1200"/>
            <a:t>3 year pre registration training programme </a:t>
          </a:r>
          <a:endParaRPr lang="en-US" sz="1600" kern="1200"/>
        </a:p>
        <a:p>
          <a:pPr marL="171450" lvl="1" indent="-171450" algn="l" defTabSz="711200">
            <a:lnSpc>
              <a:spcPct val="90000"/>
            </a:lnSpc>
            <a:spcBef>
              <a:spcPct val="0"/>
            </a:spcBef>
            <a:spcAft>
              <a:spcPct val="15000"/>
            </a:spcAft>
            <a:buChar char="•"/>
          </a:pPr>
          <a:r>
            <a:rPr lang="en-GB" sz="1600" kern="1200"/>
            <a:t>MSc + Portfolio + Viva              HCPC Registration</a:t>
          </a:r>
          <a:endParaRPr lang="en-US" sz="1600" kern="1200"/>
        </a:p>
        <a:p>
          <a:pPr marL="171450" lvl="1" indent="-171450" algn="l" defTabSz="711200">
            <a:lnSpc>
              <a:spcPct val="90000"/>
            </a:lnSpc>
            <a:spcBef>
              <a:spcPct val="0"/>
            </a:spcBef>
            <a:spcAft>
              <a:spcPct val="15000"/>
            </a:spcAft>
            <a:buChar char="•"/>
          </a:pPr>
          <a:r>
            <a:rPr lang="en-GB" sz="1600" kern="1200"/>
            <a:t>Continuous assessment with rotations in STP Theme  </a:t>
          </a:r>
          <a:endParaRPr lang="en-US" sz="1600" kern="1200"/>
        </a:p>
      </dsp:txBody>
      <dsp:txXfrm>
        <a:off x="2164658" y="754386"/>
        <a:ext cx="2110410" cy="2648891"/>
      </dsp:txXfrm>
    </dsp:sp>
    <dsp:sp modelId="{22E04D40-0D66-4447-9E79-3633BA305BAB}">
      <dsp:nvSpPr>
        <dsp:cNvPr id="0" name=""/>
        <dsp:cNvSpPr/>
      </dsp:nvSpPr>
      <dsp:spPr>
        <a:xfrm>
          <a:off x="135" y="996570"/>
          <a:ext cx="2164522" cy="216452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defRPr b="1"/>
          </a:pPr>
          <a:r>
            <a:rPr lang="en-GB" sz="2300" kern="1200"/>
            <a:t>Scientist Training Programme </a:t>
          </a:r>
          <a:endParaRPr lang="en-US" sz="2300" kern="1200"/>
        </a:p>
      </dsp:txBody>
      <dsp:txXfrm>
        <a:off x="317122" y="1313557"/>
        <a:ext cx="1530548" cy="1530548"/>
      </dsp:txXfrm>
    </dsp:sp>
    <dsp:sp modelId="{6AD84D24-D9F5-4DE0-80E4-F227E9A5D567}">
      <dsp:nvSpPr>
        <dsp:cNvPr id="0" name=""/>
        <dsp:cNvSpPr/>
      </dsp:nvSpPr>
      <dsp:spPr>
        <a:xfrm>
          <a:off x="6764269" y="186766"/>
          <a:ext cx="4329045" cy="3784130"/>
        </a:xfrm>
        <a:prstGeom prst="rightArrow">
          <a:avLst>
            <a:gd name="adj1" fmla="val 70000"/>
            <a:gd name="adj2" fmla="val 50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Usually in service </a:t>
          </a:r>
          <a:endParaRPr lang="en-US" sz="1600" kern="1200"/>
        </a:p>
        <a:p>
          <a:pPr marL="171450" lvl="1" indent="-171450" algn="l" defTabSz="711200">
            <a:lnSpc>
              <a:spcPct val="90000"/>
            </a:lnSpc>
            <a:spcBef>
              <a:spcPct val="0"/>
            </a:spcBef>
            <a:spcAft>
              <a:spcPct val="15000"/>
            </a:spcAft>
            <a:buChar char="•"/>
          </a:pPr>
          <a:r>
            <a:rPr lang="en-GB" sz="1600" kern="1200"/>
            <a:t>Length of programme varies</a:t>
          </a:r>
          <a:endParaRPr lang="en-US" sz="1600" kern="1200"/>
        </a:p>
        <a:p>
          <a:pPr marL="171450" lvl="1" indent="-171450" algn="l" defTabSz="711200">
            <a:lnSpc>
              <a:spcPct val="90000"/>
            </a:lnSpc>
            <a:spcBef>
              <a:spcPct val="0"/>
            </a:spcBef>
            <a:spcAft>
              <a:spcPct val="15000"/>
            </a:spcAft>
            <a:buChar char="•"/>
          </a:pPr>
          <a:r>
            <a:rPr lang="en-GB" sz="1600" kern="1200"/>
            <a:t>MSc may be required to be undertaken </a:t>
          </a:r>
          <a:endParaRPr lang="en-US" sz="1600" kern="1200"/>
        </a:p>
        <a:p>
          <a:pPr marL="171450" lvl="1" indent="-171450" algn="l" defTabSz="711200">
            <a:lnSpc>
              <a:spcPct val="90000"/>
            </a:lnSpc>
            <a:spcBef>
              <a:spcPct val="0"/>
            </a:spcBef>
            <a:spcAft>
              <a:spcPct val="15000"/>
            </a:spcAft>
            <a:buChar char="•"/>
          </a:pPr>
          <a:r>
            <a:rPr lang="en-GB" sz="1600" kern="1200"/>
            <a:t>Candidate must demonstrate equivalence to STP learning outcomes + Viva</a:t>
          </a:r>
          <a:endParaRPr lang="en-US" sz="1600" kern="1200"/>
        </a:p>
        <a:p>
          <a:pPr marL="171450" lvl="1" indent="-171450" algn="l" defTabSz="711200">
            <a:lnSpc>
              <a:spcPct val="90000"/>
            </a:lnSpc>
            <a:spcBef>
              <a:spcPct val="0"/>
            </a:spcBef>
            <a:spcAft>
              <a:spcPct val="15000"/>
            </a:spcAft>
            <a:buChar char="•"/>
          </a:pPr>
          <a:r>
            <a:rPr lang="en-GB" sz="1600" kern="1200"/>
            <a:t>HCPC Registration</a:t>
          </a:r>
          <a:endParaRPr lang="en-US" sz="1600" kern="1200"/>
        </a:p>
      </dsp:txBody>
      <dsp:txXfrm>
        <a:off x="7846530" y="754386"/>
        <a:ext cx="2110410" cy="2648891"/>
      </dsp:txXfrm>
    </dsp:sp>
    <dsp:sp modelId="{51D43A21-28C9-4BD4-A982-05759B49671B}">
      <dsp:nvSpPr>
        <dsp:cNvPr id="0" name=""/>
        <dsp:cNvSpPr/>
      </dsp:nvSpPr>
      <dsp:spPr>
        <a:xfrm>
          <a:off x="5682007" y="996570"/>
          <a:ext cx="2164522" cy="2164522"/>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defRPr b="1"/>
          </a:pPr>
          <a:r>
            <a:rPr lang="en-GB" sz="2300" kern="1200"/>
            <a:t>Equivalence M-level Programme</a:t>
          </a:r>
          <a:endParaRPr lang="en-US" sz="2300" kern="1200"/>
        </a:p>
      </dsp:txBody>
      <dsp:txXfrm>
        <a:off x="5998994" y="1313557"/>
        <a:ext cx="1530548" cy="15305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5B369-6FA9-40FA-A8FD-0DCB7865F7C9}" type="datetimeFigureOut">
              <a:rPr lang="en-GB" smtClean="0"/>
              <a:t>17/11/2023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49CD2-B23A-457B-B6C6-589148F9869A}" type="slidenum">
              <a:rPr lang="en-GB" smtClean="0"/>
              <a:t>‹#›</a:t>
            </a:fld>
            <a:endParaRPr lang="en-GB"/>
          </a:p>
        </p:txBody>
      </p:sp>
    </p:spTree>
    <p:extLst>
      <p:ext uri="{BB962C8B-B14F-4D97-AF65-F5344CB8AC3E}">
        <p14:creationId xmlns:p14="http://schemas.microsoft.com/office/powerpoint/2010/main" val="178956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ottishlivingwage.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cpc-uk.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1</a:t>
            </a:fld>
            <a:endParaRPr lang="en-GB"/>
          </a:p>
        </p:txBody>
      </p:sp>
    </p:spTree>
    <p:extLst>
      <p:ext uri="{BB962C8B-B14F-4D97-AF65-F5344CB8AC3E}">
        <p14:creationId xmlns:p14="http://schemas.microsoft.com/office/powerpoint/2010/main" val="76761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Open Sans" panose="020B0606030504020204" pitchFamily="34" charset="0"/>
                <a:ea typeface="Open Sans" panose="020B0606030504020204" pitchFamily="34" charset="0"/>
                <a:cs typeface="Open Sans" panose="020B0606030504020204" pitchFamily="34" charset="0"/>
              </a:rPr>
              <a:t>There are lots of different routes to a rewarding NHS career. Not all roles need a university degree.</a:t>
            </a:r>
          </a:p>
          <a:p>
            <a:r>
              <a:rPr lang="en-GB" sz="1200" dirty="0">
                <a:latin typeface="Open Sans" panose="020B0606030504020204" pitchFamily="34" charset="0"/>
                <a:ea typeface="Open Sans" panose="020B0606030504020204" pitchFamily="34" charset="0"/>
                <a:cs typeface="Open Sans" panose="020B0606030504020204" pitchFamily="34" charset="0"/>
              </a:rPr>
              <a:t>You could do an apprenticeship or apply for a training programme. Volunteering and work experience are also good ways to learn about working in the NHS.</a:t>
            </a:r>
          </a:p>
          <a:p>
            <a:r>
              <a:rPr lang="en-GB" sz="1200" dirty="0">
                <a:latin typeface="Open Sans" panose="020B0606030504020204" pitchFamily="34" charset="0"/>
                <a:ea typeface="Open Sans" panose="020B0606030504020204" pitchFamily="34" charset="0"/>
                <a:cs typeface="Open Sans" panose="020B0606030504020204" pitchFamily="34" charset="0"/>
              </a:rPr>
              <a:t>Let's learn about some of the routes you can take to a career in the NHS.</a:t>
            </a:r>
          </a:p>
          <a:p>
            <a:endParaRPr lang="en-GB" dirty="0"/>
          </a:p>
        </p:txBody>
      </p:sp>
      <p:sp>
        <p:nvSpPr>
          <p:cNvPr id="4" name="Slide Number Placeholder 3"/>
          <p:cNvSpPr>
            <a:spLocks noGrp="1"/>
          </p:cNvSpPr>
          <p:nvPr>
            <p:ph type="sldNum" sz="quarter" idx="5"/>
          </p:nvPr>
        </p:nvSpPr>
        <p:spPr/>
        <p:txBody>
          <a:bodyPr/>
          <a:lstStyle/>
          <a:p>
            <a:fld id="{798CADB3-D8C7-9C4F-80F4-D90D27767787}" type="slidenum">
              <a:rPr lang="en-US" smtClean="0"/>
              <a:t>11</a:t>
            </a:fld>
            <a:endParaRPr lang="en-US"/>
          </a:p>
        </p:txBody>
      </p:sp>
    </p:spTree>
    <p:extLst>
      <p:ext uri="{BB962C8B-B14F-4D97-AF65-F5344CB8AC3E}">
        <p14:creationId xmlns:p14="http://schemas.microsoft.com/office/powerpoint/2010/main" val="393075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12529"/>
                </a:solidFill>
                <a:effectLst/>
                <a:latin typeface="Open Sans" panose="020B0606030504020204" pitchFamily="34" charset="0"/>
              </a:rPr>
              <a:t>Becoming a Modern Apprentice is a great way to start your career. You'll be employed by an </a:t>
            </a:r>
            <a:r>
              <a:rPr lang="en-GB" b="0" i="0" dirty="0" err="1">
                <a:solidFill>
                  <a:srgbClr val="212529"/>
                </a:solidFill>
                <a:effectLst/>
                <a:latin typeface="Open Sans" panose="020B0606030504020204" pitchFamily="34" charset="0"/>
              </a:rPr>
              <a:t>NHSScotland</a:t>
            </a:r>
            <a:r>
              <a:rPr lang="en-GB" b="0" i="0" dirty="0">
                <a:solidFill>
                  <a:srgbClr val="212529"/>
                </a:solidFill>
                <a:effectLst/>
                <a:latin typeface="Open Sans" panose="020B0606030504020204" pitchFamily="34" charset="0"/>
              </a:rPr>
              <a:t> Board while you work towards an industry-recognised qualification with a college or learning provider. </a:t>
            </a:r>
          </a:p>
          <a:p>
            <a:pPr algn="l"/>
            <a:r>
              <a:rPr lang="en-GB" b="0" i="0" dirty="0">
                <a:solidFill>
                  <a:srgbClr val="212529"/>
                </a:solidFill>
                <a:effectLst/>
                <a:latin typeface="Open Sans" panose="020B0606030504020204" pitchFamily="34" charset="0"/>
              </a:rPr>
              <a:t>You can apply for a Modern Apprenticeship if you're 16 or older.</a:t>
            </a:r>
          </a:p>
          <a:p>
            <a:pPr algn="l"/>
            <a:r>
              <a:rPr lang="en-GB" b="0" i="0" dirty="0">
                <a:solidFill>
                  <a:srgbClr val="212529"/>
                </a:solidFill>
                <a:effectLst/>
                <a:latin typeface="Open Sans" panose="020B0606030504020204" pitchFamily="34" charset="0"/>
              </a:rPr>
              <a:t>What you need to know about becoming a Modern Apprentice in </a:t>
            </a:r>
            <a:r>
              <a:rPr lang="en-GB" b="0" i="0" dirty="0" err="1">
                <a:solidFill>
                  <a:srgbClr val="212529"/>
                </a:solidFill>
                <a:effectLst/>
                <a:latin typeface="Open Sans" panose="020B0606030504020204" pitchFamily="34" charset="0"/>
              </a:rPr>
              <a:t>NHSScotland</a:t>
            </a:r>
            <a:r>
              <a:rPr lang="en-GB" b="0" i="0" dirty="0">
                <a:solidFill>
                  <a:srgbClr val="212529"/>
                </a:solidFill>
                <a:effectLst/>
                <a:latin typeface="Open Sans" panose="020B0606030504020204" pitchFamily="34" charset="0"/>
              </a:rPr>
              <a:t>:</a:t>
            </a:r>
          </a:p>
          <a:p>
            <a:pPr algn="l">
              <a:buFont typeface="Arial" panose="020B0604020202020204" pitchFamily="34" charset="0"/>
              <a:buChar char="•"/>
            </a:pPr>
            <a:r>
              <a:rPr lang="en-GB" b="0" i="0" dirty="0">
                <a:solidFill>
                  <a:srgbClr val="212529"/>
                </a:solidFill>
                <a:effectLst/>
                <a:latin typeface="Open Sans" panose="020B0606030504020204" pitchFamily="34" charset="0"/>
              </a:rPr>
              <a:t>entry requirements include National 4, National 5 or Higher qualifications, depending on the role</a:t>
            </a:r>
          </a:p>
          <a:p>
            <a:pPr algn="l">
              <a:buFont typeface="Arial" panose="020B0604020202020204" pitchFamily="34" charset="0"/>
              <a:buChar char="•"/>
            </a:pPr>
            <a:r>
              <a:rPr lang="en-GB" b="0" i="0" dirty="0">
                <a:solidFill>
                  <a:srgbClr val="212529"/>
                </a:solidFill>
                <a:effectLst/>
                <a:latin typeface="Open Sans" panose="020B0606030504020204" pitchFamily="34" charset="0"/>
              </a:rPr>
              <a:t>your qualification will be accredited by the Scottish Qualifications Authority, so you can be sure your training and knowledge are up to date</a:t>
            </a:r>
          </a:p>
          <a:p>
            <a:pPr algn="l">
              <a:buFont typeface="Arial" panose="020B0604020202020204" pitchFamily="34" charset="0"/>
              <a:buChar char="•"/>
            </a:pPr>
            <a:r>
              <a:rPr lang="en-GB" b="0" i="0" dirty="0">
                <a:solidFill>
                  <a:srgbClr val="212529"/>
                </a:solidFill>
                <a:effectLst/>
                <a:latin typeface="Open Sans" panose="020B0606030504020204" pitchFamily="34" charset="0"/>
              </a:rPr>
              <a:t>it could take you up to 4 years to complete your Modern Apprenticeship, depending on the level</a:t>
            </a:r>
          </a:p>
          <a:p>
            <a:pPr algn="l"/>
            <a:r>
              <a:rPr lang="en-GB" b="0" i="0" dirty="0">
                <a:solidFill>
                  <a:srgbClr val="212529"/>
                </a:solidFill>
                <a:effectLst/>
                <a:latin typeface="Open Sans" panose="020B0606030504020204" pitchFamily="34" charset="0"/>
              </a:rPr>
              <a:t>You'll be paid at least the </a:t>
            </a:r>
            <a:r>
              <a:rPr lang="en-GB" b="0" i="0" u="sng" dirty="0">
                <a:solidFill>
                  <a:srgbClr val="0367FC"/>
                </a:solidFill>
                <a:effectLst/>
                <a:latin typeface="Open Sans" panose="020B0606030504020204" pitchFamily="34" charset="0"/>
                <a:hlinkClick r:id="rId3"/>
              </a:rPr>
              <a:t>Scottish Living Wage.</a:t>
            </a:r>
            <a:r>
              <a:rPr lang="en-GB" b="0" i="0" dirty="0">
                <a:solidFill>
                  <a:srgbClr val="212529"/>
                </a:solidFill>
                <a:effectLst/>
                <a:latin typeface="Open Sans" panose="020B0606030504020204" pitchFamily="34" charset="0"/>
              </a:rPr>
              <a:t> All our vacancies include salary information.</a:t>
            </a:r>
          </a:p>
          <a:p>
            <a:pPr algn="l"/>
            <a:endParaRPr lang="en-GB" b="0" i="0" dirty="0">
              <a:solidFill>
                <a:srgbClr val="212529"/>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798CADB3-D8C7-9C4F-80F4-D90D27767787}" type="slidenum">
              <a:rPr lang="en-US" smtClean="0"/>
              <a:t>12</a:t>
            </a:fld>
            <a:endParaRPr lang="en-US"/>
          </a:p>
        </p:txBody>
      </p:sp>
    </p:spTree>
    <p:extLst>
      <p:ext uri="{BB962C8B-B14F-4D97-AF65-F5344CB8AC3E}">
        <p14:creationId xmlns:p14="http://schemas.microsoft.com/office/powerpoint/2010/main" val="1012048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FFFFF"/>
                </a:solidFill>
                <a:effectLst/>
                <a:latin typeface="Open Sans" panose="020B0606030504020204" pitchFamily="34" charset="0"/>
              </a:rPr>
              <a:t>Did you know that there are more than 50 different healthcare science careers?</a:t>
            </a:r>
          </a:p>
          <a:p>
            <a:pPr algn="l"/>
            <a:r>
              <a:rPr lang="en-GB" b="0" i="0" dirty="0">
                <a:solidFill>
                  <a:srgbClr val="FFFFFF"/>
                </a:solidFill>
                <a:effectLst/>
                <a:latin typeface="Open Sans" panose="020B0606030504020204" pitchFamily="34" charset="0"/>
              </a:rPr>
              <a:t>Healthcare scientists use science, data, product design, and engineering to:</a:t>
            </a:r>
          </a:p>
          <a:p>
            <a:pPr algn="l">
              <a:buFont typeface="Arial" panose="020B0604020202020204" pitchFamily="34" charset="0"/>
              <a:buChar char="•"/>
            </a:pPr>
            <a:r>
              <a:rPr lang="en-GB" b="0" i="0" dirty="0">
                <a:solidFill>
                  <a:srgbClr val="FFFFFF"/>
                </a:solidFill>
                <a:effectLst/>
                <a:latin typeface="Open Sans" panose="020B0606030504020204" pitchFamily="34" charset="0"/>
              </a:rPr>
              <a:t>prevent, diagnose, monitor, and treat medical conditions</a:t>
            </a:r>
          </a:p>
          <a:p>
            <a:pPr algn="l">
              <a:buFont typeface="Arial" panose="020B0604020202020204" pitchFamily="34" charset="0"/>
              <a:buChar char="•"/>
            </a:pPr>
            <a:r>
              <a:rPr lang="en-GB" b="0" i="0" dirty="0">
                <a:solidFill>
                  <a:srgbClr val="FFFFFF"/>
                </a:solidFill>
                <a:effectLst/>
                <a:latin typeface="Open Sans" panose="020B0606030504020204" pitchFamily="34" charset="0"/>
              </a:rPr>
              <a:t>design and develop custom medical devices</a:t>
            </a:r>
          </a:p>
          <a:p>
            <a:pPr algn="l">
              <a:buFont typeface="Arial" panose="020B0604020202020204" pitchFamily="34" charset="0"/>
              <a:buChar char="•"/>
            </a:pPr>
            <a:r>
              <a:rPr lang="en-GB" b="0" i="0" dirty="0">
                <a:solidFill>
                  <a:srgbClr val="FFFFFF"/>
                </a:solidFill>
                <a:effectLst/>
                <a:latin typeface="Open Sans" panose="020B0606030504020204" pitchFamily="34" charset="0"/>
              </a:rPr>
              <a:t>commission and maintain medical equipment</a:t>
            </a:r>
          </a:p>
          <a:p>
            <a:pPr algn="l">
              <a:buFont typeface="Arial" panose="020B0604020202020204" pitchFamily="34" charset="0"/>
              <a:buChar char="•"/>
            </a:pPr>
            <a:r>
              <a:rPr lang="en-GB" b="0" i="0" dirty="0">
                <a:solidFill>
                  <a:srgbClr val="FFFFFF"/>
                </a:solidFill>
                <a:effectLst/>
                <a:latin typeface="Open Sans" panose="020B0606030504020204" pitchFamily="34" charset="0"/>
              </a:rPr>
              <a:t>make, improve, and adapt assistive technology</a:t>
            </a:r>
          </a:p>
          <a:p>
            <a:pPr algn="l"/>
            <a:r>
              <a:rPr lang="en-GB" b="0" i="0" dirty="0">
                <a:solidFill>
                  <a:srgbClr val="FFFFFF"/>
                </a:solidFill>
                <a:effectLst/>
                <a:latin typeface="Open Sans" panose="020B0606030504020204" pitchFamily="34" charset="0"/>
              </a:rPr>
              <a:t>There are many routes to a rewarding healthcare science career, including Modern Apprenticeships, entry-level support roles, and training programmes</a:t>
            </a:r>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13</a:t>
            </a:fld>
            <a:endParaRPr lang="en-GB"/>
          </a:p>
        </p:txBody>
      </p:sp>
    </p:spTree>
    <p:extLst>
      <p:ext uri="{BB962C8B-B14F-4D97-AF65-F5344CB8AC3E}">
        <p14:creationId xmlns:p14="http://schemas.microsoft.com/office/powerpoint/2010/main" val="222012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8CADB3-D8C7-9C4F-80F4-D90D27767787}" type="slidenum">
              <a:rPr lang="en-US" smtClean="0"/>
              <a:t>14</a:t>
            </a:fld>
            <a:endParaRPr lang="en-US"/>
          </a:p>
        </p:txBody>
      </p:sp>
    </p:spTree>
    <p:extLst>
      <p:ext uri="{BB962C8B-B14F-4D97-AF65-F5344CB8AC3E}">
        <p14:creationId xmlns:p14="http://schemas.microsoft.com/office/powerpoint/2010/main" val="4100101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8CADB3-D8C7-9C4F-80F4-D90D27767787}" type="slidenum">
              <a:rPr lang="en-US" smtClean="0"/>
              <a:t>15</a:t>
            </a:fld>
            <a:endParaRPr lang="en-US"/>
          </a:p>
        </p:txBody>
      </p:sp>
    </p:spTree>
    <p:extLst>
      <p:ext uri="{BB962C8B-B14F-4D97-AF65-F5344CB8AC3E}">
        <p14:creationId xmlns:p14="http://schemas.microsoft.com/office/powerpoint/2010/main" val="245470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reference for further information on healthcare science careers included in this presentation and I will forward onto you.</a:t>
            </a:r>
          </a:p>
          <a:p>
            <a:endParaRPr lang="en-GB" dirty="0"/>
          </a:p>
          <a:p>
            <a:r>
              <a:rPr lang="en-GB" dirty="0"/>
              <a:t>I would now like to hand you over </a:t>
            </a:r>
          </a:p>
        </p:txBody>
      </p:sp>
      <p:sp>
        <p:nvSpPr>
          <p:cNvPr id="4" name="Slide Number Placeholder 3"/>
          <p:cNvSpPr>
            <a:spLocks noGrp="1"/>
          </p:cNvSpPr>
          <p:nvPr>
            <p:ph type="sldNum" sz="quarter" idx="5"/>
          </p:nvPr>
        </p:nvSpPr>
        <p:spPr/>
        <p:txBody>
          <a:bodyPr/>
          <a:lstStyle/>
          <a:p>
            <a:fld id="{E9749CD2-B23A-457B-B6C6-589148F9869A}" type="slidenum">
              <a:rPr lang="en-GB" smtClean="0"/>
              <a:t>17</a:t>
            </a:fld>
            <a:endParaRPr lang="en-GB"/>
          </a:p>
        </p:txBody>
      </p:sp>
    </p:spTree>
    <p:extLst>
      <p:ext uri="{BB962C8B-B14F-4D97-AF65-F5344CB8AC3E}">
        <p14:creationId xmlns:p14="http://schemas.microsoft.com/office/powerpoint/2010/main" val="44307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Healthcare science describes the branch of the NHS staff that use technology and science to help patients. We are the 4</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largest group of NHS staff with approximately 6000 healthcare scientists in post across NHS Scotland.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Healthcare Science (HCS) spans over 50 disciplines categorised within four streams: Life; Physiological; Bioinformatics and Physical Sciences and biomedical engineering as outlined in the slide.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2</a:t>
            </a:fld>
            <a:endParaRPr lang="en-GB"/>
          </a:p>
        </p:txBody>
      </p:sp>
    </p:spTree>
    <p:extLst>
      <p:ext uri="{BB962C8B-B14F-4D97-AF65-F5344CB8AC3E}">
        <p14:creationId xmlns:p14="http://schemas.microsoft.com/office/powerpoint/2010/main" val="124951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effectLst/>
                <a:latin typeface="Calibri" panose="020F0502020204030204" pitchFamily="34" charset="0"/>
                <a:ea typeface="Calibri" panose="020F0502020204030204" pitchFamily="34" charset="0"/>
                <a:cs typeface="Times New Roman" panose="02020603050405020304" pitchFamily="18" charset="0"/>
              </a:rPr>
              <a:t>We span every part of the patient pathway from carrying out </a:t>
            </a:r>
            <a:r>
              <a:rPr lang="en-GB" sz="1200" dirty="0">
                <a:effectLst/>
                <a:latin typeface="Calibri" panose="020F0502020204030204" pitchFamily="34" charset="0"/>
                <a:ea typeface="Calibri" panose="020F0502020204030204" pitchFamily="34" charset="0"/>
                <a:cs typeface="Times New Roman" panose="02020603050405020304" pitchFamily="18" charset="0"/>
              </a:rPr>
              <a:t>tests and investigations that assist in the diagnosis of the patient or help in monitoring disease/ condition through to providing interventions and therapeutics and we are also involved in rehabilitation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b="0" i="0" dirty="0">
                <a:solidFill>
                  <a:srgbClr val="000000"/>
                </a:solidFill>
                <a:effectLst/>
                <a:latin typeface="Times New Roman" panose="02020603050405020304" pitchFamily="18" charset="0"/>
              </a:rPr>
              <a:t>Who are healthcare scientists?</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Healthcare scientists use science, data, product design, and engineering to:</a:t>
            </a:r>
          </a:p>
          <a:p>
            <a:pPr algn="l"/>
            <a:r>
              <a:rPr lang="en-GB" b="0" i="0" dirty="0">
                <a:solidFill>
                  <a:srgbClr val="000000"/>
                </a:solidFill>
                <a:effectLst/>
                <a:latin typeface="Times New Roman" panose="02020603050405020304" pitchFamily="18" charset="0"/>
              </a:rPr>
              <a:t>· prevent, diagnose, monitor, and treat medical conditions</a:t>
            </a:r>
          </a:p>
          <a:p>
            <a:pPr algn="l"/>
            <a:r>
              <a:rPr lang="en-GB" b="0" i="0" dirty="0">
                <a:solidFill>
                  <a:srgbClr val="000000"/>
                </a:solidFill>
                <a:effectLst/>
                <a:latin typeface="Times New Roman" panose="02020603050405020304" pitchFamily="18" charset="0"/>
              </a:rPr>
              <a:t>· design and develop custom medical devices</a:t>
            </a:r>
          </a:p>
          <a:p>
            <a:pPr algn="l"/>
            <a:r>
              <a:rPr lang="en-GB" b="0" i="0" dirty="0">
                <a:solidFill>
                  <a:srgbClr val="000000"/>
                </a:solidFill>
                <a:effectLst/>
                <a:latin typeface="Times New Roman" panose="02020603050405020304" pitchFamily="18" charset="0"/>
              </a:rPr>
              <a:t>· commission and maintain medical equipment</a:t>
            </a:r>
          </a:p>
          <a:p>
            <a:pPr algn="l"/>
            <a:r>
              <a:rPr lang="en-GB" b="0" i="0" dirty="0">
                <a:solidFill>
                  <a:srgbClr val="000000"/>
                </a:solidFill>
                <a:effectLst/>
                <a:latin typeface="Times New Roman" panose="02020603050405020304" pitchFamily="18" charset="0"/>
              </a:rPr>
              <a:t>· make, improve, and adapt assistive technology</a:t>
            </a:r>
          </a:p>
          <a:p>
            <a:pPr algn="l"/>
            <a:r>
              <a:rPr lang="en-GB" b="0" i="0" dirty="0">
                <a:solidFill>
                  <a:srgbClr val="000000"/>
                </a:solidFill>
                <a:effectLst/>
                <a:latin typeface="Times New Roman" panose="02020603050405020304" pitchFamily="18" charset="0"/>
              </a:rPr>
              <a:t>The healthcare science workforce is involved in 80% of diagnostic decisions throughout the patient journey. They’re at the heart of improving healthcare and advancing scientific development through technology and innovation.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are also involved in clinical research – advancing how we test patients to make it quicker and better.</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We work in a variety of areas – </a:t>
            </a:r>
          </a:p>
          <a:p>
            <a:pPr marL="342900" lvl="0" indent="-342900">
              <a:lnSpc>
                <a:spcPct val="107000"/>
              </a:lnSpc>
              <a:spcAft>
                <a:spcPts val="800"/>
              </a:spcAft>
              <a:buFont typeface="Wingdings" panose="05000000000000000000" pitchFamily="2" charset="2"/>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main hospitals</a:t>
            </a:r>
          </a:p>
          <a:p>
            <a:pPr marL="342900" lvl="0" indent="-342900">
              <a:lnSpc>
                <a:spcPct val="107000"/>
              </a:lnSpc>
              <a:spcAft>
                <a:spcPts val="800"/>
              </a:spcAft>
              <a:buFont typeface="Wingdings" panose="05000000000000000000" pitchFamily="2" charset="2"/>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General Practitioners </a:t>
            </a:r>
          </a:p>
          <a:p>
            <a:pPr marL="342900" lvl="0" indent="-342900">
              <a:lnSpc>
                <a:spcPct val="107000"/>
              </a:lnSpc>
              <a:spcAft>
                <a:spcPts val="800"/>
              </a:spcAft>
              <a:buFont typeface="Wingdings" panose="05000000000000000000" pitchFamily="2" charset="2"/>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Within the  community </a:t>
            </a:r>
          </a:p>
          <a:p>
            <a:endParaRPr lang="en-GB" dirty="0"/>
          </a:p>
          <a:p>
            <a:r>
              <a:rPr lang="en-GB" dirty="0"/>
              <a:t>Life Science – Biomedical Scientists / Support workers/ Clinical Scientists working in laboratories for diagnostic testing in a variety of disciplines such as Haematology, Blood Transfusion, genetics, microbiology, </a:t>
            </a:r>
          </a:p>
          <a:p>
            <a:r>
              <a:rPr lang="en-GB" dirty="0"/>
              <a:t>Physiology – Physiologists that run tests on patients such as tests to see how well your heart or your lungs are working</a:t>
            </a:r>
          </a:p>
          <a:p>
            <a:r>
              <a:rPr lang="en-GB" dirty="0"/>
              <a:t>Medical Physics – photographers or engineers who help calibrate and maintain all of the equipment you see within a hospital setting </a:t>
            </a:r>
          </a:p>
          <a:p>
            <a:r>
              <a:rPr lang="en-GB" dirty="0"/>
              <a:t>Bioinformatics – people who work with lots of data </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3</a:t>
            </a:fld>
            <a:endParaRPr lang="en-GB"/>
          </a:p>
        </p:txBody>
      </p:sp>
    </p:spTree>
    <p:extLst>
      <p:ext uri="{BB962C8B-B14F-4D97-AF65-F5344CB8AC3E}">
        <p14:creationId xmlns:p14="http://schemas.microsoft.com/office/powerpoint/2010/main" val="272501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You could be a biomedical scientist, analysing a blood sample to help a patient receive an accurate diagnosis. As a bioinformatician, you'd analyse biological data to support the delivery of patient care. Maybe you'd like to work as a clinical photographer, taking digital images to record and monitor a patient's medical condition. You could be a respiratory physiologist using specialist equipment to investigate a patient's breathing problems.</a:t>
            </a:r>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4</a:t>
            </a:fld>
            <a:endParaRPr lang="en-GB"/>
          </a:p>
        </p:txBody>
      </p:sp>
    </p:spTree>
    <p:extLst>
      <p:ext uri="{BB962C8B-B14F-4D97-AF65-F5344CB8AC3E}">
        <p14:creationId xmlns:p14="http://schemas.microsoft.com/office/powerpoint/2010/main" val="298191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career pathway is split in to four different parts – provide overview </a:t>
            </a:r>
          </a:p>
          <a:p>
            <a:endParaRPr lang="en-GB" dirty="0"/>
          </a:p>
          <a:p>
            <a:r>
              <a:rPr lang="en-GB" dirty="0"/>
              <a:t>Assistant / associate practitioners who carry out support roles </a:t>
            </a:r>
          </a:p>
          <a:p>
            <a:endParaRPr lang="en-GB" dirty="0"/>
          </a:p>
          <a:p>
            <a:r>
              <a:rPr lang="en-GB" dirty="0"/>
              <a:t>HCs Practitioner who carry out the tests / investigations / interventions </a:t>
            </a:r>
          </a:p>
          <a:p>
            <a:endParaRPr lang="en-GB" dirty="0"/>
          </a:p>
          <a:p>
            <a:r>
              <a:rPr lang="en-GB" dirty="0"/>
              <a:t>Clinical scientists who carry out tests and investigations but also carry out research and development </a:t>
            </a:r>
          </a:p>
          <a:p>
            <a:endParaRPr lang="en-GB" dirty="0"/>
          </a:p>
          <a:p>
            <a:r>
              <a:rPr lang="en-GB" dirty="0"/>
              <a:t>Consultant HCS – same type of role as a medic but very specialised in their field </a:t>
            </a:r>
          </a:p>
        </p:txBody>
      </p:sp>
      <p:sp>
        <p:nvSpPr>
          <p:cNvPr id="4" name="Slide Number Placeholder 3"/>
          <p:cNvSpPr>
            <a:spLocks noGrp="1"/>
          </p:cNvSpPr>
          <p:nvPr>
            <p:ph type="sldNum" sz="quarter" idx="5"/>
          </p:nvPr>
        </p:nvSpPr>
        <p:spPr/>
        <p:txBody>
          <a:bodyPr/>
          <a:lstStyle/>
          <a:p>
            <a:fld id="{E9749CD2-B23A-457B-B6C6-589148F9869A}" type="slidenum">
              <a:rPr lang="en-GB" smtClean="0"/>
              <a:t>5</a:t>
            </a:fld>
            <a:endParaRPr lang="en-GB"/>
          </a:p>
        </p:txBody>
      </p:sp>
    </p:spTree>
    <p:extLst>
      <p:ext uri="{BB962C8B-B14F-4D97-AF65-F5344CB8AC3E}">
        <p14:creationId xmlns:p14="http://schemas.microsoft.com/office/powerpoint/2010/main" val="167109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Our support workers work in a number of specialties across Healthcare science In Life </a:t>
            </a:r>
            <a:r>
              <a:rPr lang="en-GB" dirty="0" err="1"/>
              <a:t>Sciences,</a:t>
            </a:r>
            <a:r>
              <a:rPr lang="en-GB" b="0" i="0" dirty="0" err="1">
                <a:solidFill>
                  <a:srgbClr val="212529"/>
                </a:solidFill>
                <a:effectLst/>
                <a:latin typeface="Open Sans" panose="020B0606030504020204" pitchFamily="34" charset="0"/>
              </a:rPr>
              <a:t>they</a:t>
            </a:r>
            <a:r>
              <a:rPr lang="en-GB" b="0" i="0" dirty="0">
                <a:solidFill>
                  <a:srgbClr val="212529"/>
                </a:solidFill>
                <a:effectLst/>
                <a:latin typeface="Open Sans" panose="020B0606030504020204" pitchFamily="34" charset="0"/>
              </a:rPr>
              <a:t> work in lots of different areas of the clinical laboratory service, including:</a:t>
            </a:r>
          </a:p>
          <a:p>
            <a:pPr algn="l">
              <a:buFont typeface="Arial" panose="020B0604020202020204" pitchFamily="34" charset="0"/>
              <a:buChar char="•"/>
            </a:pPr>
            <a:r>
              <a:rPr lang="en-GB" b="0" i="0" dirty="0">
                <a:solidFill>
                  <a:srgbClr val="212529"/>
                </a:solidFill>
                <a:effectLst/>
                <a:latin typeface="Open Sans" panose="020B0606030504020204" pitchFamily="34" charset="0"/>
              </a:rPr>
              <a:t>infection sciences</a:t>
            </a:r>
          </a:p>
          <a:p>
            <a:pPr algn="l">
              <a:buFont typeface="Arial" panose="020B0604020202020204" pitchFamily="34" charset="0"/>
              <a:buChar char="•"/>
            </a:pPr>
            <a:r>
              <a:rPr lang="en-GB" b="0" i="0" dirty="0">
                <a:solidFill>
                  <a:srgbClr val="212529"/>
                </a:solidFill>
                <a:effectLst/>
                <a:latin typeface="Open Sans" panose="020B0606030504020204" pitchFamily="34" charset="0"/>
              </a:rPr>
              <a:t>blood sciences</a:t>
            </a:r>
          </a:p>
          <a:p>
            <a:pPr algn="l">
              <a:buFont typeface="Arial" panose="020B0604020202020204" pitchFamily="34" charset="0"/>
              <a:buChar char="•"/>
            </a:pPr>
            <a:r>
              <a:rPr lang="en-GB" b="0" i="0" dirty="0">
                <a:solidFill>
                  <a:srgbClr val="212529"/>
                </a:solidFill>
                <a:effectLst/>
                <a:latin typeface="Open Sans" panose="020B0606030504020204" pitchFamily="34" charset="0"/>
              </a:rPr>
              <a:t>cell sciences</a:t>
            </a:r>
          </a:p>
          <a:p>
            <a:pPr algn="l">
              <a:buFont typeface="Arial" panose="020B0604020202020204" pitchFamily="34" charset="0"/>
              <a:buChar char="•"/>
            </a:pPr>
            <a:r>
              <a:rPr lang="en-GB" b="0" i="0" dirty="0">
                <a:solidFill>
                  <a:srgbClr val="212529"/>
                </a:solidFill>
                <a:effectLst/>
                <a:latin typeface="Open Sans" panose="020B0606030504020204" pitchFamily="34" charset="0"/>
              </a:rPr>
              <a:t>gene sciences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undertake a range of support duties that will be dependent on the area in which they work </a:t>
            </a:r>
            <a:endParaRPr lang="en-US" dirty="0"/>
          </a:p>
          <a:p>
            <a:pPr algn="l"/>
            <a:endParaRPr lang="en-GB" b="0" i="0" dirty="0">
              <a:solidFill>
                <a:srgbClr val="212529"/>
              </a:solidFill>
              <a:effectLst/>
              <a:latin typeface="Open Sans" panose="020B0606030504020204" pitchFamily="34" charset="0"/>
            </a:endParaRPr>
          </a:p>
          <a:p>
            <a:pPr algn="l"/>
            <a:r>
              <a:rPr lang="en-GB" b="0" i="0" dirty="0">
                <a:solidFill>
                  <a:srgbClr val="212529"/>
                </a:solidFill>
                <a:effectLst/>
                <a:latin typeface="Open Sans" panose="020B0606030504020204" pitchFamily="34" charset="0"/>
              </a:rPr>
              <a:t>For example, a Biomedical science support workers carry out essential tasks in the laboratory, such as:</a:t>
            </a:r>
          </a:p>
          <a:p>
            <a:pPr algn="l">
              <a:buFont typeface="Arial" panose="020B0604020202020204" pitchFamily="34" charset="0"/>
              <a:buChar char="•"/>
            </a:pPr>
            <a:r>
              <a:rPr lang="en-GB" b="0" i="0" dirty="0">
                <a:solidFill>
                  <a:srgbClr val="212529"/>
                </a:solidFill>
                <a:effectLst/>
                <a:latin typeface="Open Sans" panose="020B0606030504020204" pitchFamily="34" charset="0"/>
              </a:rPr>
              <a:t>prepare biological samples for analysis</a:t>
            </a:r>
          </a:p>
          <a:p>
            <a:pPr algn="l">
              <a:buFont typeface="Arial" panose="020B0604020202020204" pitchFamily="34" charset="0"/>
              <a:buChar char="•"/>
            </a:pPr>
            <a:r>
              <a:rPr lang="en-GB" b="0" i="0" dirty="0">
                <a:solidFill>
                  <a:srgbClr val="212529"/>
                </a:solidFill>
                <a:effectLst/>
                <a:latin typeface="Open Sans" panose="020B0606030504020204" pitchFamily="34" charset="0"/>
              </a:rPr>
              <a:t>update written and electronic records</a:t>
            </a:r>
          </a:p>
          <a:p>
            <a:pPr algn="l">
              <a:buFont typeface="Arial" panose="020B0604020202020204" pitchFamily="34" charset="0"/>
              <a:buChar char="•"/>
            </a:pPr>
            <a:r>
              <a:rPr lang="en-GB" b="0" i="0" dirty="0">
                <a:solidFill>
                  <a:srgbClr val="212529"/>
                </a:solidFill>
                <a:effectLst/>
                <a:latin typeface="Open Sans" panose="020B0606030504020204" pitchFamily="34" charset="0"/>
              </a:rPr>
              <a:t>stock control</a:t>
            </a:r>
          </a:p>
          <a:p>
            <a:pPr algn="l">
              <a:buFont typeface="Arial" panose="020B0604020202020204" pitchFamily="34" charset="0"/>
              <a:buChar char="•"/>
            </a:pPr>
            <a:r>
              <a:rPr lang="en-GB" b="0" i="0" dirty="0">
                <a:solidFill>
                  <a:srgbClr val="212529"/>
                </a:solidFill>
                <a:effectLst/>
                <a:latin typeface="Open Sans" panose="020B0606030504020204" pitchFamily="34" charset="0"/>
              </a:rPr>
              <a:t>assist in the maintenance of laboratory equipment</a:t>
            </a:r>
          </a:p>
          <a:p>
            <a:pPr algn="l">
              <a:buFont typeface="Arial" panose="020B0604020202020204" pitchFamily="34" charset="0"/>
              <a:buChar char="•"/>
            </a:pPr>
            <a:r>
              <a:rPr lang="en-GB" b="0" i="0" dirty="0">
                <a:solidFill>
                  <a:srgbClr val="212529"/>
                </a:solidFill>
                <a:effectLst/>
                <a:latin typeface="Open Sans" panose="020B0606030504020204" pitchFamily="34" charset="0"/>
              </a:rPr>
              <a:t>make sure that the laboratory is a clean and safe working environment</a:t>
            </a:r>
          </a:p>
          <a:p>
            <a:pPr algn="l"/>
            <a:endParaRPr lang="en-GB" b="0" i="0" dirty="0">
              <a:solidFill>
                <a:srgbClr val="212529"/>
              </a:solidFill>
              <a:effectLst/>
              <a:latin typeface="Open Sans" panose="020B0606030504020204" pitchFamily="34" charset="0"/>
            </a:endParaRPr>
          </a:p>
          <a:p>
            <a:pPr algn="l"/>
            <a:endParaRPr lang="en-GB" b="0" i="0" dirty="0">
              <a:solidFill>
                <a:srgbClr val="21252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Entry requirements differ dependent on the specialty.</a:t>
            </a:r>
            <a:endParaRPr lang="en-GB" b="0" i="0" dirty="0">
              <a:solidFill>
                <a:srgbClr val="212529"/>
              </a:solidFill>
              <a:effectLst/>
              <a:latin typeface="Open Sans" panose="020B0606030504020204" pitchFamily="34" charset="0"/>
            </a:endParaRPr>
          </a:p>
          <a:p>
            <a:pPr algn="l"/>
            <a:r>
              <a:rPr lang="en-GB" b="0" i="0" dirty="0">
                <a:solidFill>
                  <a:srgbClr val="212529"/>
                </a:solidFill>
                <a:effectLst/>
                <a:latin typeface="Open Sans" panose="020B0606030504020204" pitchFamily="34" charset="0"/>
              </a:rPr>
              <a:t>To become a biomedical science support worker, useful school subjects include:</a:t>
            </a:r>
          </a:p>
          <a:p>
            <a:pPr algn="l">
              <a:buFont typeface="Arial" panose="020B0604020202020204" pitchFamily="34" charset="0"/>
              <a:buChar char="•"/>
            </a:pPr>
            <a:r>
              <a:rPr lang="en-GB" b="0" i="0" dirty="0">
                <a:solidFill>
                  <a:srgbClr val="212529"/>
                </a:solidFill>
                <a:effectLst/>
                <a:latin typeface="Open Sans" panose="020B0606030504020204" pitchFamily="34" charset="0"/>
              </a:rPr>
              <a:t>English</a:t>
            </a:r>
          </a:p>
          <a:p>
            <a:pPr algn="l">
              <a:buFont typeface="Arial" panose="020B0604020202020204" pitchFamily="34" charset="0"/>
              <a:buChar char="•"/>
            </a:pPr>
            <a:r>
              <a:rPr lang="en-GB" b="0" i="0" dirty="0">
                <a:solidFill>
                  <a:srgbClr val="212529"/>
                </a:solidFill>
                <a:effectLst/>
                <a:latin typeface="Open Sans" panose="020B0606030504020204" pitchFamily="34" charset="0"/>
              </a:rPr>
              <a:t>Human Biology</a:t>
            </a:r>
          </a:p>
          <a:p>
            <a:pPr algn="l">
              <a:buFont typeface="Arial" panose="020B0604020202020204" pitchFamily="34" charset="0"/>
              <a:buChar char="•"/>
            </a:pPr>
            <a:r>
              <a:rPr lang="en-GB" b="0" i="0" dirty="0">
                <a:solidFill>
                  <a:srgbClr val="212529"/>
                </a:solidFill>
                <a:effectLst/>
                <a:latin typeface="Open Sans" panose="020B0606030504020204" pitchFamily="34" charset="0"/>
              </a:rPr>
              <a:t>Chemistry</a:t>
            </a:r>
          </a:p>
          <a:p>
            <a:pPr algn="l">
              <a:buFont typeface="Arial" panose="020B0604020202020204" pitchFamily="34" charset="0"/>
              <a:buChar char="•"/>
            </a:pPr>
            <a:r>
              <a:rPr lang="en-GB" b="0" i="0" dirty="0">
                <a:solidFill>
                  <a:srgbClr val="212529"/>
                </a:solidFill>
                <a:effectLst/>
                <a:latin typeface="Open Sans" panose="020B0606030504020204" pitchFamily="34" charset="0"/>
              </a:rPr>
              <a:t>Maths</a:t>
            </a:r>
          </a:p>
          <a:p>
            <a:endParaRPr lang="en-GB" dirty="0"/>
          </a:p>
          <a:p>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6</a:t>
            </a:fld>
            <a:endParaRPr lang="en-GB"/>
          </a:p>
        </p:txBody>
      </p:sp>
    </p:spTree>
    <p:extLst>
      <p:ext uri="{BB962C8B-B14F-4D97-AF65-F5344CB8AC3E}">
        <p14:creationId xmlns:p14="http://schemas.microsoft.com/office/powerpoint/2010/main" val="388963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effectLst/>
                <a:latin typeface="Hind Madurai" panose="02000000000000000000" pitchFamily="2" charset="0"/>
              </a:rPr>
              <a:t>What is a biomedical scientist?</a:t>
            </a:r>
          </a:p>
          <a:p>
            <a:pPr algn="l"/>
            <a:r>
              <a:rPr lang="en-GB" b="0" i="0" dirty="0">
                <a:solidFill>
                  <a:srgbClr val="212529"/>
                </a:solidFill>
                <a:effectLst/>
                <a:latin typeface="Open Sans" panose="020B0606030504020204" pitchFamily="34" charset="0"/>
              </a:rPr>
              <a:t>Biomedical scientists normally work in laboratories, using computers and complex lab equipment to conduct a wide range of scientific tests. These tests help doctors and other healthcare professionals diagnose, monitor, and manage diseases. Biomedical scientists can also carry out tests for blood transfusion. </a:t>
            </a:r>
          </a:p>
          <a:p>
            <a:pPr algn="l"/>
            <a:r>
              <a:rPr lang="en-GB" b="0" i="0" dirty="0">
                <a:solidFill>
                  <a:srgbClr val="212529"/>
                </a:solidFill>
                <a:effectLst/>
                <a:latin typeface="Open Sans" panose="020B0606030504020204" pitchFamily="34" charset="0"/>
              </a:rPr>
              <a:t>Generally, biomedical scientists specialise in one of four areas:</a:t>
            </a:r>
          </a:p>
          <a:p>
            <a:pPr algn="l">
              <a:buFont typeface="Arial" panose="020B0604020202020204" pitchFamily="34" charset="0"/>
              <a:buChar char="•"/>
            </a:pPr>
            <a:r>
              <a:rPr lang="en-GB" b="0" i="0" dirty="0">
                <a:solidFill>
                  <a:srgbClr val="212529"/>
                </a:solidFill>
                <a:effectLst/>
                <a:latin typeface="Open Sans" panose="020B0606030504020204" pitchFamily="34" charset="0"/>
              </a:rPr>
              <a:t>infection sciences, including medical microbiology, and virology</a:t>
            </a:r>
          </a:p>
          <a:p>
            <a:pPr algn="l">
              <a:buFont typeface="Arial" panose="020B0604020202020204" pitchFamily="34" charset="0"/>
              <a:buChar char="•"/>
            </a:pPr>
            <a:r>
              <a:rPr lang="en-GB" b="0" i="0" dirty="0">
                <a:solidFill>
                  <a:srgbClr val="212529"/>
                </a:solidFill>
                <a:effectLst/>
                <a:latin typeface="Open Sans" panose="020B0606030504020204" pitchFamily="34" charset="0"/>
              </a:rPr>
              <a:t>blood sciences, such as clinical chemistry, transfusion science, haematology and immunology</a:t>
            </a:r>
          </a:p>
          <a:p>
            <a:pPr algn="l">
              <a:buFont typeface="Arial" panose="020B0604020202020204" pitchFamily="34" charset="0"/>
              <a:buChar char="•"/>
            </a:pPr>
            <a:r>
              <a:rPr lang="en-GB" b="0" i="0" dirty="0">
                <a:solidFill>
                  <a:srgbClr val="212529"/>
                </a:solidFill>
                <a:effectLst/>
                <a:latin typeface="Open Sans" panose="020B0606030504020204" pitchFamily="34" charset="0"/>
              </a:rPr>
              <a:t>cell sciences, for example histopathology and cytology</a:t>
            </a:r>
          </a:p>
          <a:p>
            <a:pPr algn="l">
              <a:buFont typeface="Arial" panose="020B0604020202020204" pitchFamily="34" charset="0"/>
              <a:buChar char="•"/>
            </a:pPr>
            <a:r>
              <a:rPr lang="en-GB" b="0" i="0" dirty="0">
                <a:solidFill>
                  <a:srgbClr val="212529"/>
                </a:solidFill>
                <a:effectLst/>
                <a:latin typeface="Open Sans" panose="020B0606030504020204" pitchFamily="34" charset="0"/>
              </a:rPr>
              <a:t>gene sciences like genetics and molecular pathology</a:t>
            </a:r>
          </a:p>
          <a:p>
            <a:pPr algn="l"/>
            <a:endParaRPr lang="en-GB" b="0" i="0" dirty="0">
              <a:solidFill>
                <a:srgbClr val="212529"/>
              </a:solidFill>
              <a:effectLst/>
              <a:latin typeface="Open Sans" panose="020B0606030504020204" pitchFamily="34" charset="0"/>
            </a:endParaRPr>
          </a:p>
          <a:p>
            <a:pPr algn="l"/>
            <a:r>
              <a:rPr lang="en-GB" b="0" i="0" dirty="0">
                <a:solidFill>
                  <a:srgbClr val="212529"/>
                </a:solidFill>
                <a:effectLst/>
                <a:latin typeface="Open Sans" panose="020B0606030504020204" pitchFamily="34" charset="0"/>
              </a:rPr>
              <a:t>Operating theatres and accident and emergency wouldn’t be able to function without biomedical scientists. Their work is vital to the detection and investigation of medical conditions</a:t>
            </a:r>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8</a:t>
            </a:fld>
            <a:endParaRPr lang="en-GB"/>
          </a:p>
        </p:txBody>
      </p:sp>
    </p:spTree>
    <p:extLst>
      <p:ext uri="{BB962C8B-B14F-4D97-AF65-F5344CB8AC3E}">
        <p14:creationId xmlns:p14="http://schemas.microsoft.com/office/powerpoint/2010/main" val="135393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12529"/>
                </a:solidFill>
                <a:effectLst/>
                <a:latin typeface="Open Sans" panose="020B0606030504020204" pitchFamily="34" charset="0"/>
              </a:rPr>
              <a:t>There are different education and training pathways to becoming a clinical scientist in various specialisms across Healthcare Science</a:t>
            </a:r>
          </a:p>
          <a:p>
            <a:pPr algn="l"/>
            <a:endParaRPr lang="en-GB" dirty="0">
              <a:solidFill>
                <a:srgbClr val="212529"/>
              </a:solidFill>
              <a:latin typeface="Open Sans" panose="020B0606030504020204" pitchFamily="34" charset="0"/>
            </a:endParaRPr>
          </a:p>
          <a:p>
            <a:pPr algn="l"/>
            <a:endParaRPr lang="en-GB" b="0" i="0" dirty="0">
              <a:solidFill>
                <a:srgbClr val="212529"/>
              </a:solidFill>
              <a:effectLst/>
              <a:latin typeface="Open Sans" panose="020B0606030504020204" pitchFamily="34" charset="0"/>
            </a:endParaRPr>
          </a:p>
          <a:p>
            <a:pPr algn="l"/>
            <a:r>
              <a:rPr lang="en-GB" b="1" i="0" dirty="0">
                <a:effectLst/>
                <a:latin typeface="Hind Madurai" panose="02000000000000000000" pitchFamily="2" charset="0"/>
              </a:rPr>
              <a:t>Clinical scientist training programme </a:t>
            </a:r>
          </a:p>
          <a:p>
            <a:pPr algn="l"/>
            <a:r>
              <a:rPr lang="en-GB" b="0" i="0" dirty="0">
                <a:solidFill>
                  <a:srgbClr val="212529"/>
                </a:solidFill>
                <a:effectLst/>
                <a:latin typeface="Open Sans" panose="020B0606030504020204" pitchFamily="34" charset="0"/>
              </a:rPr>
              <a:t>a 3-year work-based learning programme supported by a university-accredited master's degree. </a:t>
            </a:r>
          </a:p>
          <a:p>
            <a:pPr algn="l"/>
            <a:endParaRPr lang="en-GB" dirty="0">
              <a:solidFill>
                <a:srgbClr val="212529"/>
              </a:solidFill>
              <a:latin typeface="Open Sans" panose="020B0606030504020204" pitchFamily="34" charset="0"/>
            </a:endParaRPr>
          </a:p>
          <a:p>
            <a:pPr algn="l"/>
            <a:r>
              <a:rPr lang="en-GB" b="0" i="0" dirty="0">
                <a:solidFill>
                  <a:srgbClr val="212529"/>
                </a:solidFill>
                <a:effectLst/>
                <a:latin typeface="Open Sans" panose="020B0606030504020204" pitchFamily="34" charset="0"/>
              </a:rPr>
              <a:t>Once you complete the clinical scientist training programme, you’ll register as a clinical scientist with the </a:t>
            </a:r>
            <a:r>
              <a:rPr lang="en-GB" b="0" i="0" u="sng" dirty="0">
                <a:effectLst/>
                <a:latin typeface="Open Sans" panose="020B0606030504020204" pitchFamily="34" charset="0"/>
                <a:hlinkClick r:id="rId3" tooltip="External link"/>
              </a:rPr>
              <a:t>Health and Care Professions Council (HCPC)</a:t>
            </a:r>
            <a:r>
              <a:rPr lang="en-GB" b="0" i="0" dirty="0">
                <a:solidFill>
                  <a:srgbClr val="212529"/>
                </a:solidFill>
                <a:effectLst/>
                <a:latin typeface="Open Sans" panose="020B0606030504020204" pitchFamily="34" charset="0"/>
              </a:rPr>
              <a:t>.</a:t>
            </a:r>
          </a:p>
          <a:p>
            <a:pPr algn="l"/>
            <a:endParaRPr lang="en-GB" dirty="0">
              <a:solidFill>
                <a:srgbClr val="212529"/>
              </a:solidFill>
              <a:latin typeface="Open Sans" panose="020B0606030504020204" pitchFamily="34" charset="0"/>
            </a:endParaRPr>
          </a:p>
          <a:p>
            <a:pPr algn="l"/>
            <a:r>
              <a:rPr lang="en-GB" b="1" i="0" dirty="0">
                <a:effectLst/>
                <a:latin typeface="Hind Madurai" panose="02000000000000000000" pitchFamily="2" charset="0"/>
              </a:rPr>
              <a:t>Equivalence </a:t>
            </a:r>
          </a:p>
          <a:p>
            <a:pPr algn="l"/>
            <a:r>
              <a:rPr lang="en-GB" b="0" i="0" dirty="0">
                <a:solidFill>
                  <a:srgbClr val="212529"/>
                </a:solidFill>
                <a:effectLst/>
                <a:latin typeface="Open Sans" panose="020B0606030504020204" pitchFamily="34" charset="0"/>
              </a:rPr>
              <a:t>Equivalence is an alternative route you can take to demonstrate that you have the skills, knowledge, and experience to become a clinical scientist.  </a:t>
            </a:r>
          </a:p>
          <a:p>
            <a:pPr algn="l"/>
            <a:r>
              <a:rPr lang="en-GB" b="0" i="0" dirty="0">
                <a:solidFill>
                  <a:srgbClr val="212529"/>
                </a:solidFill>
                <a:effectLst/>
                <a:latin typeface="Open Sans" panose="020B0606030504020204" pitchFamily="34" charset="0"/>
              </a:rPr>
              <a:t>You’ll submit a portfolio of work to the Academy for Healthcare Science or the Association of Clinical </a:t>
            </a:r>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9</a:t>
            </a:fld>
            <a:endParaRPr lang="en-GB"/>
          </a:p>
        </p:txBody>
      </p:sp>
    </p:spTree>
    <p:extLst>
      <p:ext uri="{BB962C8B-B14F-4D97-AF65-F5344CB8AC3E}">
        <p14:creationId xmlns:p14="http://schemas.microsoft.com/office/powerpoint/2010/main" val="217661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Education and training pathway There are different education and training pathways to becoming a clinical scientist</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Clinical scientist training programme</a:t>
            </a:r>
          </a:p>
          <a:p>
            <a:pPr algn="l"/>
            <a:r>
              <a:rPr lang="en-GB" b="0" i="0" dirty="0">
                <a:solidFill>
                  <a:srgbClr val="000000"/>
                </a:solidFill>
                <a:effectLst/>
                <a:latin typeface="Times New Roman" panose="02020603050405020304" pitchFamily="18" charset="0"/>
              </a:rPr>
              <a:t>As a trainee, you’ll complete a 3-year programme of work-based learning. During the programme, you’ll gain the skills, knowledge and experience you need to become a clinical scientist in the relevant discipline. To apply to a clinical scientist training programme  you must have a relevant scientific undergraduate degree. </a:t>
            </a:r>
          </a:p>
          <a:p>
            <a:pPr algn="l"/>
            <a:r>
              <a:rPr lang="en-GB" b="0" i="0" dirty="0">
                <a:solidFill>
                  <a:srgbClr val="000000"/>
                </a:solidFill>
                <a:effectLst/>
                <a:latin typeface="Times New Roman" panose="02020603050405020304" pitchFamily="18" charset="0"/>
              </a:rPr>
              <a:t>· </a:t>
            </a:r>
          </a:p>
          <a:p>
            <a:pPr algn="l"/>
            <a:r>
              <a:rPr lang="en-GB" b="0" i="0" dirty="0">
                <a:solidFill>
                  <a:srgbClr val="000000"/>
                </a:solidFill>
                <a:effectLst/>
                <a:latin typeface="Times New Roman" panose="02020603050405020304" pitchFamily="18" charset="0"/>
              </a:rPr>
              <a:t>Once you complete the programme, you’ll register with the Health and Care Professions Council (HCPC) as a clinical scientist.</a:t>
            </a:r>
          </a:p>
          <a:p>
            <a:pPr algn="l"/>
            <a:r>
              <a:rPr lang="en-GB" b="0" i="0" dirty="0">
                <a:solidFill>
                  <a:srgbClr val="000000"/>
                </a:solidFill>
                <a:effectLst/>
                <a:latin typeface="Times New Roman" panose="02020603050405020304" pitchFamily="18" charset="0"/>
              </a:rPr>
              <a:t>You can apply for training opportunities on our recruitment website.</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Equivalence</a:t>
            </a:r>
          </a:p>
          <a:p>
            <a:pPr algn="l"/>
            <a:r>
              <a:rPr lang="en-GB" b="0" i="0" dirty="0">
                <a:solidFill>
                  <a:srgbClr val="000000"/>
                </a:solidFill>
                <a:effectLst/>
                <a:latin typeface="Times New Roman" panose="02020603050405020304" pitchFamily="18" charset="0"/>
              </a:rPr>
              <a:t>Equivalence is an alternative route you can take to demonstrate you have the skills, knowledge, and experience to become a clinical scientist whilst working in the NHS.  </a:t>
            </a:r>
          </a:p>
          <a:p>
            <a:pPr algn="l"/>
            <a:r>
              <a:rPr lang="en-GB" b="0" i="0" dirty="0">
                <a:solidFill>
                  <a:srgbClr val="000000"/>
                </a:solidFill>
                <a:effectLst/>
                <a:latin typeface="Times New Roman" panose="02020603050405020304" pitchFamily="18" charset="0"/>
              </a:rPr>
              <a:t>You’ll submit a portfolio of work to the Academy for Healthcare Science or the Association of Clinical Scientists for assessment and attend an interview. If successful, you can then register with the HCPC as a clinical scientist.</a:t>
            </a:r>
          </a:p>
          <a:p>
            <a:pPr algn="l"/>
            <a:r>
              <a:rPr lang="en-GB" b="0" i="0" dirty="0">
                <a:solidFill>
                  <a:srgbClr val="000000"/>
                </a:solidFill>
                <a:effectLst/>
                <a:latin typeface="Times New Roman" panose="02020603050405020304" pitchFamily="18" charset="0"/>
              </a:rPr>
              <a:t>Find out more about clinical scientist training and equivalence on the NHS Education for Scotland Healthcare Science website.</a:t>
            </a:r>
          </a:p>
          <a:p>
            <a:endParaRPr lang="en-GB" dirty="0"/>
          </a:p>
        </p:txBody>
      </p:sp>
      <p:sp>
        <p:nvSpPr>
          <p:cNvPr id="4" name="Slide Number Placeholder 3"/>
          <p:cNvSpPr>
            <a:spLocks noGrp="1"/>
          </p:cNvSpPr>
          <p:nvPr>
            <p:ph type="sldNum" sz="quarter" idx="5"/>
          </p:nvPr>
        </p:nvSpPr>
        <p:spPr/>
        <p:txBody>
          <a:bodyPr/>
          <a:lstStyle/>
          <a:p>
            <a:fld id="{E9749CD2-B23A-457B-B6C6-589148F9869A}" type="slidenum">
              <a:rPr lang="en-GB" smtClean="0"/>
              <a:t>10</a:t>
            </a:fld>
            <a:endParaRPr lang="en-GB"/>
          </a:p>
        </p:txBody>
      </p:sp>
    </p:spTree>
    <p:extLst>
      <p:ext uri="{BB962C8B-B14F-4D97-AF65-F5344CB8AC3E}">
        <p14:creationId xmlns:p14="http://schemas.microsoft.com/office/powerpoint/2010/main" val="2175242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B64F-EA33-34AE-C8CB-BF9FD6566B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367E6D-7D22-4E5B-CF43-2534A1DCD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EAEF2C-C2D2-176C-D83B-A5823169D3CC}"/>
              </a:ext>
            </a:extLst>
          </p:cNvPr>
          <p:cNvSpPr>
            <a:spLocks noGrp="1"/>
          </p:cNvSpPr>
          <p:nvPr>
            <p:ph type="dt" sz="half" idx="10"/>
          </p:nvPr>
        </p:nvSpPr>
        <p:spPr/>
        <p:txBody>
          <a:bodyPr/>
          <a:lstStyle/>
          <a:p>
            <a:fld id="{96DFF08F-DC6B-4601-B491-B0F83F6DD2DA}" type="datetimeFigureOut">
              <a:rPr lang="en-US" smtClean="0"/>
              <a:t>11/17/2023</a:t>
            </a:fld>
            <a:endParaRPr lang="en-US" dirty="0"/>
          </a:p>
        </p:txBody>
      </p:sp>
      <p:sp>
        <p:nvSpPr>
          <p:cNvPr id="5" name="Footer Placeholder 4">
            <a:extLst>
              <a:ext uri="{FF2B5EF4-FFF2-40B4-BE49-F238E27FC236}">
                <a16:creationId xmlns:a16="http://schemas.microsoft.com/office/drawing/2014/main" id="{1CC20CBF-0F2D-6B2E-540D-6F90D4BC49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15CD99-64E5-F8B8-B875-278D7243E7BE}"/>
              </a:ext>
            </a:extLst>
          </p:cNvPr>
          <p:cNvSpPr>
            <a:spLocks noGrp="1"/>
          </p:cNvSpPr>
          <p:nvPr>
            <p:ph type="sldNum" sz="quarter" idx="12"/>
          </p:nvPr>
        </p:nvSpPr>
        <p:spPr/>
        <p:txBody>
          <a:bodyPr/>
          <a:lstStyle/>
          <a:p>
            <a:fld id="{4FAB73BC-B049-4115-A692-8D63A059BFB8}" type="slidenum">
              <a:rPr lang="en-US" smtClean="0"/>
              <a:t>‹#›</a:t>
            </a:fld>
            <a:endParaRPr lang="en-US" dirty="0"/>
          </a:p>
        </p:txBody>
      </p:sp>
      <p:sp>
        <p:nvSpPr>
          <p:cNvPr id="7" name="TextBox 6">
            <a:extLst>
              <a:ext uri="{FF2B5EF4-FFF2-40B4-BE49-F238E27FC236}">
                <a16:creationId xmlns:a16="http://schemas.microsoft.com/office/drawing/2014/main" id="{5D5D7CF8-2168-238F-D4A9-63A69D324422}"/>
              </a:ext>
            </a:extLst>
          </p:cNvPr>
          <p:cNvSpPr txBox="1"/>
          <p:nvPr userDrawn="1"/>
        </p:nvSpPr>
        <p:spPr>
          <a:xfrm>
            <a:off x="0" y="9390"/>
            <a:ext cx="12191999" cy="1342768"/>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ADF26368-4859-9574-216A-726EB7715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895" y="405138"/>
            <a:ext cx="2257819" cy="551273"/>
          </a:xfrm>
          <a:prstGeom prst="rect">
            <a:avLst/>
          </a:prstGeom>
        </p:spPr>
      </p:pic>
      <p:pic>
        <p:nvPicPr>
          <p:cNvPr id="9" name="Picture 8">
            <a:extLst>
              <a:ext uri="{FF2B5EF4-FFF2-40B4-BE49-F238E27FC236}">
                <a16:creationId xmlns:a16="http://schemas.microsoft.com/office/drawing/2014/main" id="{4F93751A-2728-08FD-0722-C5583009AE74}"/>
              </a:ext>
            </a:extLst>
          </p:cNvPr>
          <p:cNvPicPr>
            <a:picLocks noChangeAspect="1"/>
          </p:cNvPicPr>
          <p:nvPr userDrawn="1"/>
        </p:nvPicPr>
        <p:blipFill>
          <a:blip r:embed="rId3"/>
          <a:stretch>
            <a:fillRect/>
          </a:stretch>
        </p:blipFill>
        <p:spPr>
          <a:xfrm>
            <a:off x="9025428" y="358339"/>
            <a:ext cx="2619375" cy="657225"/>
          </a:xfrm>
          <a:prstGeom prst="rect">
            <a:avLst/>
          </a:prstGeom>
        </p:spPr>
      </p:pic>
    </p:spTree>
    <p:extLst>
      <p:ext uri="{BB962C8B-B14F-4D97-AF65-F5344CB8AC3E}">
        <p14:creationId xmlns:p14="http://schemas.microsoft.com/office/powerpoint/2010/main" val="3990755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81E3-3D76-2FCC-2C4B-50C8E19462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8D052A-884C-0548-ED97-285D232257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8A6099-CEB4-8203-DDF7-D5287AF4627A}"/>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5" name="Footer Placeholder 4">
            <a:extLst>
              <a:ext uri="{FF2B5EF4-FFF2-40B4-BE49-F238E27FC236}">
                <a16:creationId xmlns:a16="http://schemas.microsoft.com/office/drawing/2014/main" id="{CE6DEA7D-B93B-C549-927A-71A4D2EA41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198A4E-95F8-7515-8BAA-D8D1AE11C06D}"/>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151619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B5C07E-43D5-EB5E-84F2-3087F24DC0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53692C-E496-59FF-CB25-8333FF79B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18325F-54C1-5650-DD58-67FBD61799A9}"/>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5" name="Footer Placeholder 4">
            <a:extLst>
              <a:ext uri="{FF2B5EF4-FFF2-40B4-BE49-F238E27FC236}">
                <a16:creationId xmlns:a16="http://schemas.microsoft.com/office/drawing/2014/main" id="{67536E7B-7442-095E-43AD-AF04B5075B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46CE9F-1C46-FA66-4FEB-AC9404E7AF35}"/>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546010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41EF0E-D4E7-DC49-AE5F-5A2A93AB3550}"/>
              </a:ext>
            </a:extLst>
          </p:cNvPr>
          <p:cNvSpPr txBox="1"/>
          <p:nvPr userDrawn="1"/>
        </p:nvSpPr>
        <p:spPr>
          <a:xfrm>
            <a:off x="0" y="9390"/>
            <a:ext cx="12191999" cy="1342768"/>
          </a:xfrm>
          <a:prstGeom prst="rect">
            <a:avLst/>
          </a:prstGeom>
          <a:solidFill>
            <a:schemeClr val="bg1"/>
          </a:solidFill>
        </p:spPr>
        <p:txBody>
          <a:bodyPr wrap="square" rtlCol="0">
            <a:spAutoFit/>
          </a:bodyPr>
          <a:lstStyle/>
          <a:p>
            <a:endParaRPr lang="en-GB" dirty="0"/>
          </a:p>
        </p:txBody>
      </p:sp>
      <p:pic>
        <p:nvPicPr>
          <p:cNvPr id="7" name="Picture 6">
            <a:extLst>
              <a:ext uri="{FF2B5EF4-FFF2-40B4-BE49-F238E27FC236}">
                <a16:creationId xmlns:a16="http://schemas.microsoft.com/office/drawing/2014/main" id="{F17FCF44-239B-6B22-BD69-EAF0858F5E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895" y="405138"/>
            <a:ext cx="2257819" cy="551273"/>
          </a:xfrm>
          <a:prstGeom prst="rect">
            <a:avLst/>
          </a:prstGeom>
        </p:spPr>
      </p:pic>
      <p:pic>
        <p:nvPicPr>
          <p:cNvPr id="8" name="Picture 7">
            <a:extLst>
              <a:ext uri="{FF2B5EF4-FFF2-40B4-BE49-F238E27FC236}">
                <a16:creationId xmlns:a16="http://schemas.microsoft.com/office/drawing/2014/main" id="{A4CB8061-C5CC-63BC-A662-F82D47F541FF}"/>
              </a:ext>
            </a:extLst>
          </p:cNvPr>
          <p:cNvPicPr>
            <a:picLocks noChangeAspect="1"/>
          </p:cNvPicPr>
          <p:nvPr userDrawn="1"/>
        </p:nvPicPr>
        <p:blipFill>
          <a:blip r:embed="rId3"/>
          <a:stretch>
            <a:fillRect/>
          </a:stretch>
        </p:blipFill>
        <p:spPr>
          <a:xfrm>
            <a:off x="9025428" y="358339"/>
            <a:ext cx="2619375" cy="657225"/>
          </a:xfrm>
          <a:prstGeom prst="rect">
            <a:avLst/>
          </a:prstGeom>
        </p:spPr>
      </p:pic>
      <p:sp>
        <p:nvSpPr>
          <p:cNvPr id="3" name="TextBox 2">
            <a:extLst>
              <a:ext uri="{FF2B5EF4-FFF2-40B4-BE49-F238E27FC236}">
                <a16:creationId xmlns:a16="http://schemas.microsoft.com/office/drawing/2014/main" id="{A55C3EE3-540E-185D-B192-128A20C9B6A3}"/>
              </a:ext>
            </a:extLst>
          </p:cNvPr>
          <p:cNvSpPr txBox="1"/>
          <p:nvPr userDrawn="1"/>
        </p:nvSpPr>
        <p:spPr>
          <a:xfrm>
            <a:off x="838199" y="1458097"/>
            <a:ext cx="10515600" cy="79083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58304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3E765E-9704-ED08-37FD-F114F8E3E35F}"/>
              </a:ext>
            </a:extLst>
          </p:cNvPr>
          <p:cNvSpPr>
            <a:spLocks noGrp="1"/>
          </p:cNvSpPr>
          <p:nvPr>
            <p:ph idx="1"/>
          </p:nvPr>
        </p:nvSpPr>
        <p:spPr>
          <a:xfrm>
            <a:off x="838199" y="2361085"/>
            <a:ext cx="10515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DEA3EED7-14A9-53D3-57AB-BC238A947B8F}"/>
              </a:ext>
            </a:extLst>
          </p:cNvPr>
          <p:cNvSpPr txBox="1"/>
          <p:nvPr userDrawn="1"/>
        </p:nvSpPr>
        <p:spPr>
          <a:xfrm>
            <a:off x="0" y="9390"/>
            <a:ext cx="12191999" cy="1342768"/>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C20BF62D-DB36-D1E1-46EA-6620057B70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895" y="405138"/>
            <a:ext cx="2257819" cy="551273"/>
          </a:xfrm>
          <a:prstGeom prst="rect">
            <a:avLst/>
          </a:prstGeom>
        </p:spPr>
      </p:pic>
      <p:pic>
        <p:nvPicPr>
          <p:cNvPr id="9" name="Picture 8">
            <a:extLst>
              <a:ext uri="{FF2B5EF4-FFF2-40B4-BE49-F238E27FC236}">
                <a16:creationId xmlns:a16="http://schemas.microsoft.com/office/drawing/2014/main" id="{89057AF8-D43C-D958-FAB2-067D287C885B}"/>
              </a:ext>
            </a:extLst>
          </p:cNvPr>
          <p:cNvPicPr>
            <a:picLocks noChangeAspect="1"/>
          </p:cNvPicPr>
          <p:nvPr userDrawn="1"/>
        </p:nvPicPr>
        <p:blipFill>
          <a:blip r:embed="rId3"/>
          <a:stretch>
            <a:fillRect/>
          </a:stretch>
        </p:blipFill>
        <p:spPr>
          <a:xfrm>
            <a:off x="9025428" y="358339"/>
            <a:ext cx="2619375" cy="657225"/>
          </a:xfrm>
          <a:prstGeom prst="rect">
            <a:avLst/>
          </a:prstGeom>
        </p:spPr>
      </p:pic>
    </p:spTree>
    <p:extLst>
      <p:ext uri="{BB962C8B-B14F-4D97-AF65-F5344CB8AC3E}">
        <p14:creationId xmlns:p14="http://schemas.microsoft.com/office/powerpoint/2010/main" val="3135350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6A9D-C637-538A-DE9C-9BADC994794C}"/>
              </a:ext>
            </a:extLst>
          </p:cNvPr>
          <p:cNvSpPr>
            <a:spLocks noGrp="1"/>
          </p:cNvSpPr>
          <p:nvPr>
            <p:ph type="title"/>
          </p:nvPr>
        </p:nvSpPr>
        <p:spPr>
          <a:xfrm>
            <a:off x="831850" y="2373440"/>
            <a:ext cx="10515600" cy="267506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7DAEB6C-507E-C336-6E9E-1641E5BDAC03}"/>
              </a:ext>
            </a:extLst>
          </p:cNvPr>
          <p:cNvSpPr>
            <a:spLocks noGrp="1"/>
          </p:cNvSpPr>
          <p:nvPr>
            <p:ph type="body" idx="1"/>
          </p:nvPr>
        </p:nvSpPr>
        <p:spPr>
          <a:xfrm>
            <a:off x="831850" y="514826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TextBox 6">
            <a:extLst>
              <a:ext uri="{FF2B5EF4-FFF2-40B4-BE49-F238E27FC236}">
                <a16:creationId xmlns:a16="http://schemas.microsoft.com/office/drawing/2014/main" id="{5024283F-1FA4-EF1B-3C3D-80FF8D781D25}"/>
              </a:ext>
            </a:extLst>
          </p:cNvPr>
          <p:cNvSpPr txBox="1"/>
          <p:nvPr userDrawn="1"/>
        </p:nvSpPr>
        <p:spPr>
          <a:xfrm>
            <a:off x="0" y="9390"/>
            <a:ext cx="12191999" cy="1342768"/>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249C1E6B-F221-8622-42DF-C0BE4158A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895" y="405138"/>
            <a:ext cx="2257819" cy="551273"/>
          </a:xfrm>
          <a:prstGeom prst="rect">
            <a:avLst/>
          </a:prstGeom>
        </p:spPr>
      </p:pic>
      <p:pic>
        <p:nvPicPr>
          <p:cNvPr id="9" name="Picture 8">
            <a:extLst>
              <a:ext uri="{FF2B5EF4-FFF2-40B4-BE49-F238E27FC236}">
                <a16:creationId xmlns:a16="http://schemas.microsoft.com/office/drawing/2014/main" id="{129969A4-4B70-AFEE-5DA0-079AAE483F47}"/>
              </a:ext>
            </a:extLst>
          </p:cNvPr>
          <p:cNvPicPr>
            <a:picLocks noChangeAspect="1"/>
          </p:cNvPicPr>
          <p:nvPr userDrawn="1"/>
        </p:nvPicPr>
        <p:blipFill>
          <a:blip r:embed="rId3"/>
          <a:stretch>
            <a:fillRect/>
          </a:stretch>
        </p:blipFill>
        <p:spPr>
          <a:xfrm>
            <a:off x="9025428" y="358339"/>
            <a:ext cx="2619375" cy="657225"/>
          </a:xfrm>
          <a:prstGeom prst="rect">
            <a:avLst/>
          </a:prstGeom>
        </p:spPr>
      </p:pic>
      <p:sp>
        <p:nvSpPr>
          <p:cNvPr id="5" name="TextBox 4">
            <a:extLst>
              <a:ext uri="{FF2B5EF4-FFF2-40B4-BE49-F238E27FC236}">
                <a16:creationId xmlns:a16="http://schemas.microsoft.com/office/drawing/2014/main" id="{ABED7416-6404-EABE-CFD2-E26FEA5B9AC7}"/>
              </a:ext>
            </a:extLst>
          </p:cNvPr>
          <p:cNvSpPr txBox="1"/>
          <p:nvPr userDrawn="1"/>
        </p:nvSpPr>
        <p:spPr>
          <a:xfrm>
            <a:off x="838199" y="1458097"/>
            <a:ext cx="10515600" cy="79083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964346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4E69C-B351-94EE-547E-56E0AEF2A134}"/>
              </a:ext>
            </a:extLst>
          </p:cNvPr>
          <p:cNvSpPr>
            <a:spLocks noGrp="1"/>
          </p:cNvSpPr>
          <p:nvPr>
            <p:ph sz="half" idx="1"/>
          </p:nvPr>
        </p:nvSpPr>
        <p:spPr>
          <a:xfrm>
            <a:off x="838200" y="2361085"/>
            <a:ext cx="5181600" cy="381587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41AF792-DA7D-7BAC-5254-C4DA78D75A11}"/>
              </a:ext>
            </a:extLst>
          </p:cNvPr>
          <p:cNvSpPr>
            <a:spLocks noGrp="1"/>
          </p:cNvSpPr>
          <p:nvPr>
            <p:ph sz="half" idx="2"/>
          </p:nvPr>
        </p:nvSpPr>
        <p:spPr>
          <a:xfrm>
            <a:off x="6172200" y="2373439"/>
            <a:ext cx="5181600" cy="38035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Box 7">
            <a:extLst>
              <a:ext uri="{FF2B5EF4-FFF2-40B4-BE49-F238E27FC236}">
                <a16:creationId xmlns:a16="http://schemas.microsoft.com/office/drawing/2014/main" id="{B6ADBA50-4133-AED7-7B5F-EAB7DFFE055F}"/>
              </a:ext>
            </a:extLst>
          </p:cNvPr>
          <p:cNvSpPr txBox="1"/>
          <p:nvPr userDrawn="1"/>
        </p:nvSpPr>
        <p:spPr>
          <a:xfrm>
            <a:off x="0" y="9390"/>
            <a:ext cx="12191999" cy="1342768"/>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EA713CE6-2152-0EE4-C53E-C72CF454852C}"/>
              </a:ext>
            </a:extLst>
          </p:cNvPr>
          <p:cNvSpPr txBox="1"/>
          <p:nvPr userDrawn="1"/>
        </p:nvSpPr>
        <p:spPr>
          <a:xfrm>
            <a:off x="1" y="9390"/>
            <a:ext cx="12191999" cy="1342768"/>
          </a:xfrm>
          <a:prstGeom prst="rect">
            <a:avLst/>
          </a:prstGeom>
          <a:solidFill>
            <a:schemeClr val="bg1"/>
          </a:solidFill>
        </p:spPr>
        <p:txBody>
          <a:bodyPr wrap="square" rtlCol="0">
            <a:spAutoFit/>
          </a:bodyPr>
          <a:lstStyle/>
          <a:p>
            <a:endParaRPr lang="en-GB" dirty="0"/>
          </a:p>
        </p:txBody>
      </p:sp>
      <p:pic>
        <p:nvPicPr>
          <p:cNvPr id="10" name="Picture 9">
            <a:extLst>
              <a:ext uri="{FF2B5EF4-FFF2-40B4-BE49-F238E27FC236}">
                <a16:creationId xmlns:a16="http://schemas.microsoft.com/office/drawing/2014/main" id="{9366487A-DFAE-6586-FF77-7DD79E132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895" y="405138"/>
            <a:ext cx="2257819" cy="551273"/>
          </a:xfrm>
          <a:prstGeom prst="rect">
            <a:avLst/>
          </a:prstGeom>
        </p:spPr>
      </p:pic>
      <p:pic>
        <p:nvPicPr>
          <p:cNvPr id="11" name="Picture 10">
            <a:extLst>
              <a:ext uri="{FF2B5EF4-FFF2-40B4-BE49-F238E27FC236}">
                <a16:creationId xmlns:a16="http://schemas.microsoft.com/office/drawing/2014/main" id="{2F4F43C4-C523-3890-0CC5-7AAA954623C5}"/>
              </a:ext>
            </a:extLst>
          </p:cNvPr>
          <p:cNvPicPr>
            <a:picLocks noChangeAspect="1"/>
          </p:cNvPicPr>
          <p:nvPr userDrawn="1"/>
        </p:nvPicPr>
        <p:blipFill>
          <a:blip r:embed="rId3"/>
          <a:stretch>
            <a:fillRect/>
          </a:stretch>
        </p:blipFill>
        <p:spPr>
          <a:xfrm>
            <a:off x="9025428" y="358339"/>
            <a:ext cx="2619375" cy="657225"/>
          </a:xfrm>
          <a:prstGeom prst="rect">
            <a:avLst/>
          </a:prstGeom>
        </p:spPr>
      </p:pic>
      <p:sp>
        <p:nvSpPr>
          <p:cNvPr id="5" name="TextBox 4">
            <a:extLst>
              <a:ext uri="{FF2B5EF4-FFF2-40B4-BE49-F238E27FC236}">
                <a16:creationId xmlns:a16="http://schemas.microsoft.com/office/drawing/2014/main" id="{A91DC233-3F75-9183-A733-2B3839FEDE2F}"/>
              </a:ext>
            </a:extLst>
          </p:cNvPr>
          <p:cNvSpPr txBox="1"/>
          <p:nvPr userDrawn="1"/>
        </p:nvSpPr>
        <p:spPr>
          <a:xfrm>
            <a:off x="838199" y="1458097"/>
            <a:ext cx="10515600" cy="79083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256159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530F19-9D10-D4CE-4D5C-E98C2F593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EF9214D-63E8-B64D-54E4-CBDAEB400AF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3BF07AC-8AD4-235C-AE93-D08439EDF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72C755-7AD2-CAB8-B1F3-EEAACAEC2D0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Box 9">
            <a:extLst>
              <a:ext uri="{FF2B5EF4-FFF2-40B4-BE49-F238E27FC236}">
                <a16:creationId xmlns:a16="http://schemas.microsoft.com/office/drawing/2014/main" id="{A507ADD5-92F6-CF5F-FF05-1C393D2F45AE}"/>
              </a:ext>
            </a:extLst>
          </p:cNvPr>
          <p:cNvSpPr txBox="1"/>
          <p:nvPr userDrawn="1"/>
        </p:nvSpPr>
        <p:spPr>
          <a:xfrm>
            <a:off x="0" y="9390"/>
            <a:ext cx="12191999" cy="1342768"/>
          </a:xfrm>
          <a:prstGeom prst="rect">
            <a:avLst/>
          </a:prstGeom>
          <a:solidFill>
            <a:schemeClr val="bg1"/>
          </a:solidFill>
        </p:spPr>
        <p:txBody>
          <a:bodyPr wrap="square" rtlCol="0">
            <a:spAutoFit/>
          </a:bodyPr>
          <a:lstStyle/>
          <a:p>
            <a:endParaRPr lang="en-GB" dirty="0"/>
          </a:p>
        </p:txBody>
      </p:sp>
      <p:pic>
        <p:nvPicPr>
          <p:cNvPr id="11" name="Picture 10">
            <a:extLst>
              <a:ext uri="{FF2B5EF4-FFF2-40B4-BE49-F238E27FC236}">
                <a16:creationId xmlns:a16="http://schemas.microsoft.com/office/drawing/2014/main" id="{C0229219-E9A7-1289-35DB-5CAB88D57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895" y="405138"/>
            <a:ext cx="2257819" cy="551273"/>
          </a:xfrm>
          <a:prstGeom prst="rect">
            <a:avLst/>
          </a:prstGeom>
        </p:spPr>
      </p:pic>
      <p:pic>
        <p:nvPicPr>
          <p:cNvPr id="12" name="Picture 11">
            <a:extLst>
              <a:ext uri="{FF2B5EF4-FFF2-40B4-BE49-F238E27FC236}">
                <a16:creationId xmlns:a16="http://schemas.microsoft.com/office/drawing/2014/main" id="{C95DE8FC-BD22-B5DC-24F1-40A6074AAD5D}"/>
              </a:ext>
            </a:extLst>
          </p:cNvPr>
          <p:cNvPicPr>
            <a:picLocks noChangeAspect="1"/>
          </p:cNvPicPr>
          <p:nvPr userDrawn="1"/>
        </p:nvPicPr>
        <p:blipFill>
          <a:blip r:embed="rId3"/>
          <a:stretch>
            <a:fillRect/>
          </a:stretch>
        </p:blipFill>
        <p:spPr>
          <a:xfrm>
            <a:off x="9025428" y="358339"/>
            <a:ext cx="2619375" cy="657225"/>
          </a:xfrm>
          <a:prstGeom prst="rect">
            <a:avLst/>
          </a:prstGeom>
        </p:spPr>
      </p:pic>
    </p:spTree>
    <p:extLst>
      <p:ext uri="{BB962C8B-B14F-4D97-AF65-F5344CB8AC3E}">
        <p14:creationId xmlns:p14="http://schemas.microsoft.com/office/powerpoint/2010/main" val="3876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9F67-F08A-CBB3-8EED-AF63167840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28BE09-11D5-C3C5-C663-4ABEB5667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8F620-F26B-9B43-40C8-590636E630F3}"/>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5" name="Footer Placeholder 4">
            <a:extLst>
              <a:ext uri="{FF2B5EF4-FFF2-40B4-BE49-F238E27FC236}">
                <a16:creationId xmlns:a16="http://schemas.microsoft.com/office/drawing/2014/main" id="{DCFF68FE-82CC-4899-8C8B-AD4F735378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8A825B-EF98-B162-4600-045584E4D671}"/>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363664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C842D-B940-C8DB-1AE5-DF220CFAA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B7ECD5-0E97-64A5-6FEA-641D4FC586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0B5B19-CCEC-E642-E266-E492BB084444}"/>
              </a:ext>
            </a:extLst>
          </p:cNvPr>
          <p:cNvSpPr>
            <a:spLocks noGrp="1"/>
          </p:cNvSpPr>
          <p:nvPr>
            <p:ph type="dt" sz="half" idx="10"/>
          </p:nvPr>
        </p:nvSpPr>
        <p:spPr/>
        <p:txBody>
          <a:bodyPr/>
          <a:lstStyle/>
          <a:p>
            <a:fld id="{96DFF08F-DC6B-4601-B491-B0F83F6DD2DA}" type="datetimeFigureOut">
              <a:rPr lang="en-US" smtClean="0"/>
              <a:pPr/>
              <a:t>11/17/2023</a:t>
            </a:fld>
            <a:endParaRPr lang="en-US" dirty="0"/>
          </a:p>
        </p:txBody>
      </p:sp>
      <p:sp>
        <p:nvSpPr>
          <p:cNvPr id="5" name="Footer Placeholder 4">
            <a:extLst>
              <a:ext uri="{FF2B5EF4-FFF2-40B4-BE49-F238E27FC236}">
                <a16:creationId xmlns:a16="http://schemas.microsoft.com/office/drawing/2014/main" id="{EA440735-A840-FD0C-0DB9-6EA4CB4424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A5D059-65DA-8915-2438-36B818078D1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TextBox 6">
            <a:extLst>
              <a:ext uri="{FF2B5EF4-FFF2-40B4-BE49-F238E27FC236}">
                <a16:creationId xmlns:a16="http://schemas.microsoft.com/office/drawing/2014/main" id="{65FD71A6-B079-0B67-CB27-807523D18829}"/>
              </a:ext>
            </a:extLst>
          </p:cNvPr>
          <p:cNvSpPr txBox="1"/>
          <p:nvPr userDrawn="1"/>
        </p:nvSpPr>
        <p:spPr>
          <a:xfrm>
            <a:off x="0" y="9390"/>
            <a:ext cx="12191999" cy="1342768"/>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894AFACD-AF79-EE84-1458-F83502A922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895" y="405138"/>
            <a:ext cx="2257819" cy="551273"/>
          </a:xfrm>
          <a:prstGeom prst="rect">
            <a:avLst/>
          </a:prstGeom>
        </p:spPr>
      </p:pic>
      <p:pic>
        <p:nvPicPr>
          <p:cNvPr id="9" name="Picture 8">
            <a:extLst>
              <a:ext uri="{FF2B5EF4-FFF2-40B4-BE49-F238E27FC236}">
                <a16:creationId xmlns:a16="http://schemas.microsoft.com/office/drawing/2014/main" id="{19E82964-7BC0-D384-0DC1-BEC106BB2342}"/>
              </a:ext>
            </a:extLst>
          </p:cNvPr>
          <p:cNvPicPr>
            <a:picLocks noChangeAspect="1"/>
          </p:cNvPicPr>
          <p:nvPr userDrawn="1"/>
        </p:nvPicPr>
        <p:blipFill>
          <a:blip r:embed="rId3"/>
          <a:stretch>
            <a:fillRect/>
          </a:stretch>
        </p:blipFill>
        <p:spPr>
          <a:xfrm>
            <a:off x="9025428" y="358339"/>
            <a:ext cx="2619375" cy="657225"/>
          </a:xfrm>
          <a:prstGeom prst="rect">
            <a:avLst/>
          </a:prstGeom>
        </p:spPr>
      </p:pic>
      <p:sp>
        <p:nvSpPr>
          <p:cNvPr id="10" name="TextBox 9">
            <a:extLst>
              <a:ext uri="{FF2B5EF4-FFF2-40B4-BE49-F238E27FC236}">
                <a16:creationId xmlns:a16="http://schemas.microsoft.com/office/drawing/2014/main" id="{1A612647-A8CA-A67F-D598-410428965C9C}"/>
              </a:ext>
            </a:extLst>
          </p:cNvPr>
          <p:cNvSpPr txBox="1"/>
          <p:nvPr userDrawn="1"/>
        </p:nvSpPr>
        <p:spPr>
          <a:xfrm>
            <a:off x="838199" y="1458097"/>
            <a:ext cx="10515600" cy="79083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74551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8341-ED87-52CC-FF5A-A79F209804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91AED-8A90-293C-4004-E9737E34A0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086849-1148-2EB4-EF60-CF4110869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79E21E-F9D1-13F8-7D9C-49D5D8F70909}"/>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6" name="Footer Placeholder 5">
            <a:extLst>
              <a:ext uri="{FF2B5EF4-FFF2-40B4-BE49-F238E27FC236}">
                <a16:creationId xmlns:a16="http://schemas.microsoft.com/office/drawing/2014/main" id="{6CACFE81-D989-EECD-2001-872FFEA8D3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35D669-7933-4290-AFD6-17B8019759D7}"/>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3423555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B0CA-B26D-86F2-6A3D-B6E2D4AA4E3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214826-E1CD-4854-D036-0B81D8863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33AC2C-E47D-1BDA-B41E-F669949914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FC588A-8135-A37D-9E94-502050FCB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297BE-C6DB-2C04-D768-F05BE185F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1355EB-9F6F-AF1F-9E28-C85CEBDB9F12}"/>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8" name="Footer Placeholder 7">
            <a:extLst>
              <a:ext uri="{FF2B5EF4-FFF2-40B4-BE49-F238E27FC236}">
                <a16:creationId xmlns:a16="http://schemas.microsoft.com/office/drawing/2014/main" id="{6B669E60-1057-B685-2D60-B74DD97179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A1EC8A-A1FC-24F2-1AC3-D9533B0BC409}"/>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217507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BB14-E5EB-94DD-C18F-30AA5DC717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CB5276C-71C3-DE04-90A7-D41CCD97B6C6}"/>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4" name="Footer Placeholder 3">
            <a:extLst>
              <a:ext uri="{FF2B5EF4-FFF2-40B4-BE49-F238E27FC236}">
                <a16:creationId xmlns:a16="http://schemas.microsoft.com/office/drawing/2014/main" id="{6143305E-6AE4-FF8D-58AA-BE95829D6B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FA9EDB-30E8-279D-DDD7-EE264C5D9132}"/>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3125818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31CD70-A6EC-E97B-F410-4C83CE4EAB03}"/>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3" name="Footer Placeholder 2">
            <a:extLst>
              <a:ext uri="{FF2B5EF4-FFF2-40B4-BE49-F238E27FC236}">
                <a16:creationId xmlns:a16="http://schemas.microsoft.com/office/drawing/2014/main" id="{8C54D3B2-4E1F-B928-806A-71DE3ABEDC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3ED481-1E1B-C1C2-11AD-6E0E38C0A27D}"/>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3633874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0E48-CAB8-88F9-61C3-68B60D881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BCC9B2-85B4-00D7-D9B1-8AF05148A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0F6F23-E196-A339-90EB-F363A15F4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80397F-34C0-64D3-50EE-5CD6C9622DC1}"/>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6" name="Footer Placeholder 5">
            <a:extLst>
              <a:ext uri="{FF2B5EF4-FFF2-40B4-BE49-F238E27FC236}">
                <a16:creationId xmlns:a16="http://schemas.microsoft.com/office/drawing/2014/main" id="{39D8301F-FE49-B067-03D5-84FA3563E2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FAFAC5-3837-51C6-76FD-38B4E19D05D1}"/>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125903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7EB2-3C56-8FF6-8766-881728798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D863E8-CFBE-E0A0-E274-85BC5C662F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F0F8B0-6C1B-ECDF-87D8-C975CB594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1212C-90EB-BA19-B9CA-241DB178FD24}"/>
              </a:ext>
            </a:extLst>
          </p:cNvPr>
          <p:cNvSpPr>
            <a:spLocks noGrp="1"/>
          </p:cNvSpPr>
          <p:nvPr>
            <p:ph type="dt" sz="half" idx="10"/>
          </p:nvPr>
        </p:nvSpPr>
        <p:spPr/>
        <p:txBody>
          <a:bodyPr/>
          <a:lstStyle/>
          <a:p>
            <a:fld id="{6902B845-2442-4C25-B21D-630E8570BE7B}" type="datetimeFigureOut">
              <a:rPr lang="en-GB" smtClean="0"/>
              <a:t>17/11/2023</a:t>
            </a:fld>
            <a:endParaRPr lang="en-GB"/>
          </a:p>
        </p:txBody>
      </p:sp>
      <p:sp>
        <p:nvSpPr>
          <p:cNvPr id="6" name="Footer Placeholder 5">
            <a:extLst>
              <a:ext uri="{FF2B5EF4-FFF2-40B4-BE49-F238E27FC236}">
                <a16:creationId xmlns:a16="http://schemas.microsoft.com/office/drawing/2014/main" id="{CED05EEF-44AC-D3A2-A8A8-EF408C7873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B054F-301A-0B3E-9073-E34E9EF111B8}"/>
              </a:ext>
            </a:extLst>
          </p:cNvPr>
          <p:cNvSpPr>
            <a:spLocks noGrp="1"/>
          </p:cNvSpPr>
          <p:nvPr>
            <p:ph type="sldNum" sz="quarter" idx="12"/>
          </p:nvPr>
        </p:nvSpPr>
        <p:spPr/>
        <p:txBody>
          <a:bodyPr/>
          <a:lstStyle/>
          <a:p>
            <a:fld id="{75EA621E-A478-4B16-B0ED-6D6DC1A2B458}" type="slidenum">
              <a:rPr lang="en-GB" smtClean="0"/>
              <a:t>‹#›</a:t>
            </a:fld>
            <a:endParaRPr lang="en-GB"/>
          </a:p>
        </p:txBody>
      </p:sp>
    </p:spTree>
    <p:extLst>
      <p:ext uri="{BB962C8B-B14F-4D97-AF65-F5344CB8AC3E}">
        <p14:creationId xmlns:p14="http://schemas.microsoft.com/office/powerpoint/2010/main" val="333619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C3795-AD05-6735-BDB5-B8841484B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061BC2-73A8-C718-692E-DD1E2A27D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A9018A-DEDC-C380-0F29-E45CE8C99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2B845-2442-4C25-B21D-630E8570BE7B}" type="datetimeFigureOut">
              <a:rPr lang="en-GB" smtClean="0"/>
              <a:t>17/11/2023</a:t>
            </a:fld>
            <a:endParaRPr lang="en-GB"/>
          </a:p>
        </p:txBody>
      </p:sp>
      <p:sp>
        <p:nvSpPr>
          <p:cNvPr id="5" name="Footer Placeholder 4">
            <a:extLst>
              <a:ext uri="{FF2B5EF4-FFF2-40B4-BE49-F238E27FC236}">
                <a16:creationId xmlns:a16="http://schemas.microsoft.com/office/drawing/2014/main" id="{70A1B5E0-0E54-255B-B2A3-23D9D5E91E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9D6DCE-775C-4664-C43E-59D08CCDD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A621E-A478-4B16-B0ED-6D6DC1A2B458}" type="slidenum">
              <a:rPr lang="en-GB" smtClean="0"/>
              <a:t>‹#›</a:t>
            </a:fld>
            <a:endParaRPr lang="en-GB"/>
          </a:p>
        </p:txBody>
      </p:sp>
    </p:spTree>
    <p:extLst>
      <p:ext uri="{BB962C8B-B14F-4D97-AF65-F5344CB8AC3E}">
        <p14:creationId xmlns:p14="http://schemas.microsoft.com/office/powerpoint/2010/main" val="38636003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651" r:id="rId14"/>
    <p:sldLayoutId id="2147483652" r:id="rId15"/>
    <p:sldLayoutId id="214748365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nshcs.hee.nhs.uk/programmes/stp/" TargetMode="External"/><Relationship Id="rId3" Type="http://schemas.openxmlformats.org/officeDocument/2006/relationships/hyperlink" Target="https://www.careers.nhs.scot/careers/explore-our-careers/healthcare-science/" TargetMode="External"/><Relationship Id="rId7" Type="http://schemas.openxmlformats.org/officeDocument/2006/relationships/hyperlink" Target="https://www.hcpc-uk.org/registratio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nshcs.org.uk/" TargetMode="External"/><Relationship Id="rId5" Type="http://schemas.openxmlformats.org/officeDocument/2006/relationships/hyperlink" Target="https://www.ahcs.ac.uk/" TargetMode="External"/><Relationship Id="rId4" Type="http://schemas.openxmlformats.org/officeDocument/2006/relationships/hyperlink" Target="https://www.nes.scot.nhs.uk/our-work/healthcare-scienc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wearing a white coat and blue hat&#10;&#10;Description automatically generated">
            <a:extLst>
              <a:ext uri="{FF2B5EF4-FFF2-40B4-BE49-F238E27FC236}">
                <a16:creationId xmlns:a16="http://schemas.microsoft.com/office/drawing/2014/main" id="{23AA13A8-1BCE-E8D8-8327-83578B888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00238"/>
            <a:ext cx="2120900" cy="1374775"/>
          </a:xfrm>
          <a:prstGeom prst="rect">
            <a:avLst/>
          </a:prstGeom>
        </p:spPr>
      </p:pic>
      <p:pic>
        <p:nvPicPr>
          <p:cNvPr id="20" name="Picture 19" descr="A person standing next to a machine&#10;&#10;Description automatically generated">
            <a:extLst>
              <a:ext uri="{FF2B5EF4-FFF2-40B4-BE49-F238E27FC236}">
                <a16:creationId xmlns:a16="http://schemas.microsoft.com/office/drawing/2014/main" id="{AE210290-4003-155F-BE73-569EF361C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344863"/>
            <a:ext cx="2120900" cy="2894013"/>
          </a:xfrm>
          <a:prstGeom prst="rect">
            <a:avLst/>
          </a:prstGeom>
        </p:spPr>
      </p:pic>
      <p:pic>
        <p:nvPicPr>
          <p:cNvPr id="18" name="Picture 17" descr="A person in a medical uniform&#10;&#10;Description automatically generated">
            <a:extLst>
              <a:ext uri="{FF2B5EF4-FFF2-40B4-BE49-F238E27FC236}">
                <a16:creationId xmlns:a16="http://schemas.microsoft.com/office/drawing/2014/main" id="{43ABEB8B-3774-A1BB-46C6-6A092601D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466975" y="2463800"/>
            <a:ext cx="4340225" cy="3213100"/>
          </a:xfrm>
          <a:prstGeom prst="rect">
            <a:avLst/>
          </a:prstGeom>
        </p:spPr>
      </p:pic>
      <p:pic>
        <p:nvPicPr>
          <p:cNvPr id="24" name="Picture 23" descr="A person sitting at a table playing a board game&#10;&#10;Description automatically generated">
            <a:extLst>
              <a:ext uri="{FF2B5EF4-FFF2-40B4-BE49-F238E27FC236}">
                <a16:creationId xmlns:a16="http://schemas.microsoft.com/office/drawing/2014/main" id="{CAD0ABA1-423A-2C50-84F1-3C40217DB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6663" y="1900238"/>
            <a:ext cx="1998663" cy="1374775"/>
          </a:xfrm>
          <a:prstGeom prst="rect">
            <a:avLst/>
          </a:prstGeom>
        </p:spPr>
      </p:pic>
      <p:pic>
        <p:nvPicPr>
          <p:cNvPr id="16" name="Picture 15" descr="A person in a blue jumpsuit&#10;&#10;Description automatically generated">
            <a:extLst>
              <a:ext uri="{FF2B5EF4-FFF2-40B4-BE49-F238E27FC236}">
                <a16:creationId xmlns:a16="http://schemas.microsoft.com/office/drawing/2014/main" id="{37623051-61F3-50FC-A9D9-08CA79B41B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6663" y="3344863"/>
            <a:ext cx="1998663" cy="2894013"/>
          </a:xfrm>
          <a:prstGeom prst="rect">
            <a:avLst/>
          </a:prstGeom>
        </p:spPr>
      </p:pic>
      <p:pic>
        <p:nvPicPr>
          <p:cNvPr id="22" name="Picture 21" descr="A person standing next to a large machine&#10;&#10;Description automatically generated">
            <a:extLst>
              <a:ext uri="{FF2B5EF4-FFF2-40B4-BE49-F238E27FC236}">
                <a16:creationId xmlns:a16="http://schemas.microsoft.com/office/drawing/2014/main" id="{8E2FDBA6-2ACC-D7CA-BBED-0884F2861A67}"/>
              </a:ext>
            </a:extLst>
          </p:cNvPr>
          <p:cNvPicPr>
            <a:picLocks noChangeAspect="1"/>
          </p:cNvPicPr>
          <p:nvPr/>
        </p:nvPicPr>
        <p:blipFill rotWithShape="1">
          <a:blip r:embed="rId9">
            <a:extLst>
              <a:ext uri="{28A0092B-C50C-407E-A947-70E740481C1C}">
                <a14:useLocalDpi xmlns:a14="http://schemas.microsoft.com/office/drawing/2010/main" val="0"/>
              </a:ext>
            </a:extLst>
          </a:blip>
          <a:srcRect t="16800" b="23728"/>
          <a:stretch/>
        </p:blipFill>
        <p:spPr>
          <a:xfrm>
            <a:off x="8386763" y="1900238"/>
            <a:ext cx="2962275" cy="2909888"/>
          </a:xfrm>
          <a:prstGeom prst="rect">
            <a:avLst/>
          </a:prstGeom>
        </p:spPr>
      </p:pic>
      <p:pic>
        <p:nvPicPr>
          <p:cNvPr id="10" name="Picture 9" descr="A person in a lab coat holding a clipboard&#10;&#10;Description automatically generated">
            <a:extLst>
              <a:ext uri="{FF2B5EF4-FFF2-40B4-BE49-F238E27FC236}">
                <a16:creationId xmlns:a16="http://schemas.microsoft.com/office/drawing/2014/main" id="{5EE87444-7C22-D4D8-BB37-7394345CEB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6763" y="4881563"/>
            <a:ext cx="2962275" cy="1357313"/>
          </a:xfrm>
          <a:prstGeom prst="rect">
            <a:avLst/>
          </a:prstGeom>
        </p:spPr>
      </p:pic>
      <p:sp>
        <p:nvSpPr>
          <p:cNvPr id="2" name="Title 1">
            <a:extLst>
              <a:ext uri="{FF2B5EF4-FFF2-40B4-BE49-F238E27FC236}">
                <a16:creationId xmlns:a16="http://schemas.microsoft.com/office/drawing/2014/main" id="{6E067B8A-6A5D-DDAE-C75B-9C13D1367B8C}"/>
              </a:ext>
            </a:extLst>
          </p:cNvPr>
          <p:cNvSpPr>
            <a:spLocks noGrp="1"/>
          </p:cNvSpPr>
          <p:nvPr>
            <p:ph type="ctrTitle"/>
          </p:nvPr>
        </p:nvSpPr>
        <p:spPr>
          <a:xfrm>
            <a:off x="838200" y="184805"/>
            <a:ext cx="10515600" cy="1505883"/>
          </a:xfrm>
        </p:spPr>
        <p:txBody>
          <a:bodyPr vert="horz" lIns="91440" tIns="45720" rIns="91440" bIns="45720" rtlCol="0" anchor="ctr">
            <a:normAutofit/>
          </a:bodyPr>
          <a:lstStyle/>
          <a:p>
            <a:pPr algn="l"/>
            <a:r>
              <a:rPr lang="en-US" sz="4800" kern="1200" dirty="0">
                <a:solidFill>
                  <a:schemeClr val="tx1"/>
                </a:solidFill>
                <a:latin typeface="+mj-lt"/>
                <a:ea typeface="+mj-ea"/>
                <a:cs typeface="+mj-cs"/>
              </a:rPr>
              <a:t>Overview of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Healthcare Science </a:t>
            </a:r>
          </a:p>
        </p:txBody>
      </p:sp>
    </p:spTree>
    <p:custDataLst>
      <p:tags r:id="rId1"/>
    </p:custDataLst>
    <p:extLst>
      <p:ext uri="{BB962C8B-B14F-4D97-AF65-F5344CB8AC3E}">
        <p14:creationId xmlns:p14="http://schemas.microsoft.com/office/powerpoint/2010/main" val="594006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A11688B-0A27-4E86-8D55-76F71ADF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C84A868B-654E-447C-8D9C-0F9328308C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7" name="Rectangle 56">
              <a:extLst>
                <a:ext uri="{FF2B5EF4-FFF2-40B4-BE49-F238E27FC236}">
                  <a16:creationId xmlns:a16="http://schemas.microsoft.com/office/drawing/2014/main" id="{4E43F5E5-7E34-4029-B18F-CAED02086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59931FA-11DF-4781-8AAD-FEE88674F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9">
            <a:extLst>
              <a:ext uri="{FF2B5EF4-FFF2-40B4-BE49-F238E27FC236}">
                <a16:creationId xmlns:a16="http://schemas.microsoft.com/office/drawing/2014/main" id="{40F88E6C-5782-452A-8C4F-9D2C2EAC8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Title 4">
            <a:extLst>
              <a:ext uri="{FF2B5EF4-FFF2-40B4-BE49-F238E27FC236}">
                <a16:creationId xmlns:a16="http://schemas.microsoft.com/office/drawing/2014/main" id="{3277A742-0E3F-5CA3-3771-95311B3241F4}"/>
              </a:ext>
            </a:extLst>
          </p:cNvPr>
          <p:cNvSpPr txBox="1">
            <a:spLocks/>
          </p:cNvSpPr>
          <p:nvPr/>
        </p:nvSpPr>
        <p:spPr>
          <a:xfrm>
            <a:off x="550864" y="365125"/>
            <a:ext cx="110902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a:solidFill>
                  <a:schemeClr val="tx1"/>
                </a:solidFill>
                <a:latin typeface="+mj-lt"/>
                <a:ea typeface="+mj-ea"/>
                <a:cs typeface="+mj-cs"/>
              </a:rPr>
              <a:t>Clinical Scientists</a:t>
            </a:r>
          </a:p>
        </p:txBody>
      </p:sp>
      <p:graphicFrame>
        <p:nvGraphicFramePr>
          <p:cNvPr id="5" name="Content Placeholder 1">
            <a:extLst>
              <a:ext uri="{FF2B5EF4-FFF2-40B4-BE49-F238E27FC236}">
                <a16:creationId xmlns:a16="http://schemas.microsoft.com/office/drawing/2014/main" id="{B33D05CD-902F-70F2-F7C7-D3BE10187DE3}"/>
              </a:ext>
            </a:extLst>
          </p:cNvPr>
          <p:cNvGraphicFramePr/>
          <p:nvPr>
            <p:extLst>
              <p:ext uri="{D42A27DB-BD31-4B8C-83A1-F6EECF244321}">
                <p14:modId xmlns:p14="http://schemas.microsoft.com/office/powerpoint/2010/main" val="2994996607"/>
              </p:ext>
            </p:extLst>
          </p:nvPr>
        </p:nvGraphicFramePr>
        <p:xfrm>
          <a:off x="547688" y="2133600"/>
          <a:ext cx="11093450" cy="4157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51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88705-6F5B-07E8-640D-A760D0A76FCA}"/>
              </a:ext>
            </a:extLst>
          </p:cNvPr>
          <p:cNvSpPr>
            <a:spLocks noGrp="1"/>
          </p:cNvSpPr>
          <p:nvPr>
            <p:ph type="title"/>
          </p:nvPr>
        </p:nvSpPr>
        <p:spPr>
          <a:xfrm>
            <a:off x="640080" y="325369"/>
            <a:ext cx="4368602" cy="1956841"/>
          </a:xfrm>
        </p:spPr>
        <p:txBody>
          <a:bodyPr anchor="b">
            <a:normAutofit fontScale="90000"/>
          </a:bodyPr>
          <a:lstStyle/>
          <a:p>
            <a:r>
              <a:rPr lang="en-GB" sz="5400" b="1" dirty="0">
                <a:latin typeface="+mn-lt"/>
              </a:rPr>
              <a:t>Your route into NHS Healthcare Science</a:t>
            </a:r>
          </a:p>
        </p:txBody>
      </p:sp>
      <p:sp>
        <p:nvSpPr>
          <p:cNvPr id="3" name="Content Placeholder 2">
            <a:extLst>
              <a:ext uri="{FF2B5EF4-FFF2-40B4-BE49-F238E27FC236}">
                <a16:creationId xmlns:a16="http://schemas.microsoft.com/office/drawing/2014/main" id="{D50A766F-6A7C-7250-E830-A069236EF51C}"/>
              </a:ext>
            </a:extLst>
          </p:cNvPr>
          <p:cNvSpPr>
            <a:spLocks noGrp="1"/>
          </p:cNvSpPr>
          <p:nvPr>
            <p:ph idx="1"/>
          </p:nvPr>
        </p:nvSpPr>
        <p:spPr>
          <a:xfrm>
            <a:off x="640080" y="2872899"/>
            <a:ext cx="4243589" cy="3320668"/>
          </a:xfrm>
        </p:spPr>
        <p:txBody>
          <a:bodyPr>
            <a:normAutofit/>
          </a:bodyPr>
          <a:lstStyle/>
          <a:p>
            <a:pPr marL="0" indent="0">
              <a:buNone/>
            </a:pPr>
            <a:r>
              <a:rPr lang="en-GB" sz="2200" dirty="0">
                <a:latin typeface="Open Sans" panose="020B0606030504020204" pitchFamily="34" charset="0"/>
                <a:ea typeface="Open Sans" panose="020B0606030504020204" pitchFamily="34" charset="0"/>
                <a:cs typeface="Open Sans" panose="020B0606030504020204" pitchFamily="34" charset="0"/>
              </a:rPr>
              <a:t>There are lots of different routes to a rewarding NHS career. Not all roles need a university degree.</a:t>
            </a:r>
          </a:p>
          <a:p>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person in protective glasses and gloves holding a test tube&#10;&#10;Description automatically generated">
            <a:extLst>
              <a:ext uri="{FF2B5EF4-FFF2-40B4-BE49-F238E27FC236}">
                <a16:creationId xmlns:a16="http://schemas.microsoft.com/office/drawing/2014/main" id="{6D172E00-A3FA-D232-CAB6-BAEA1914856A}"/>
              </a:ext>
            </a:extLst>
          </p:cNvPr>
          <p:cNvPicPr>
            <a:picLocks noChangeAspect="1"/>
          </p:cNvPicPr>
          <p:nvPr/>
        </p:nvPicPr>
        <p:blipFill rotWithShape="1">
          <a:blip r:embed="rId3">
            <a:extLst>
              <a:ext uri="{28A0092B-C50C-407E-A947-70E740481C1C}">
                <a14:useLocalDpi xmlns:a14="http://schemas.microsoft.com/office/drawing/2010/main" val="0"/>
              </a:ext>
            </a:extLst>
          </a:blip>
          <a:srcRect l="30504" r="53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35005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lab coat holding a clipboard&#10;&#10;Description automatically generated">
            <a:extLst>
              <a:ext uri="{FF2B5EF4-FFF2-40B4-BE49-F238E27FC236}">
                <a16:creationId xmlns:a16="http://schemas.microsoft.com/office/drawing/2014/main" id="{E192A634-371E-C19F-84C3-C958C5259D8D}"/>
              </a:ext>
            </a:extLst>
          </p:cNvPr>
          <p:cNvPicPr>
            <a:picLocks noChangeAspect="1"/>
          </p:cNvPicPr>
          <p:nvPr/>
        </p:nvPicPr>
        <p:blipFill rotWithShape="1">
          <a:blip r:embed="rId3">
            <a:extLst>
              <a:ext uri="{28A0092B-C50C-407E-A947-70E740481C1C}">
                <a14:useLocalDpi xmlns:a14="http://schemas.microsoft.com/office/drawing/2010/main" val="0"/>
              </a:ext>
            </a:extLst>
          </a:blip>
          <a:srcRect l="42454" r="14706" b="1"/>
          <a:stretch/>
        </p:blipFill>
        <p:spPr>
          <a:xfrm>
            <a:off x="6103027" y="10"/>
            <a:ext cx="6088971" cy="6857990"/>
          </a:xfrm>
          <a:prstGeom prst="rect">
            <a:avLst/>
          </a:prstGeom>
        </p:spPr>
      </p:pic>
      <p:sp>
        <p:nvSpPr>
          <p:cNvPr id="2" name="Title 1">
            <a:extLst>
              <a:ext uri="{FF2B5EF4-FFF2-40B4-BE49-F238E27FC236}">
                <a16:creationId xmlns:a16="http://schemas.microsoft.com/office/drawing/2014/main" id="{F1BD85DE-3DB3-9320-AD6C-E503F9711E2E}"/>
              </a:ext>
            </a:extLst>
          </p:cNvPr>
          <p:cNvSpPr>
            <a:spLocks noGrp="1"/>
          </p:cNvSpPr>
          <p:nvPr>
            <p:ph type="title"/>
          </p:nvPr>
        </p:nvSpPr>
        <p:spPr>
          <a:xfrm>
            <a:off x="761801" y="956492"/>
            <a:ext cx="4778387" cy="1628970"/>
          </a:xfrm>
        </p:spPr>
        <p:txBody>
          <a:bodyPr anchor="ctr">
            <a:normAutofit fontScale="90000"/>
          </a:bodyPr>
          <a:lstStyle/>
          <a:p>
            <a:r>
              <a:rPr lang="en-GB" sz="3700" b="1" i="0" dirty="0">
                <a:effectLst/>
                <a:latin typeface="Hind Madurai" panose="02000000000000000000" pitchFamily="2" charset="0"/>
              </a:rPr>
              <a:t>Become an apprentice </a:t>
            </a:r>
            <a:r>
              <a:rPr lang="en-GB" sz="3700" b="1" dirty="0">
                <a:latin typeface="Hind Madurai" panose="02000000000000000000" pitchFamily="2" charset="0"/>
              </a:rPr>
              <a:t>as a </a:t>
            </a:r>
            <a:br>
              <a:rPr lang="en-GB" sz="3700" b="1" dirty="0">
                <a:latin typeface="Hind Madurai" panose="02000000000000000000" pitchFamily="2" charset="0"/>
              </a:rPr>
            </a:br>
            <a:r>
              <a:rPr lang="en-GB" sz="3700" b="1" dirty="0">
                <a:latin typeface="Hind Madurai" panose="02000000000000000000" pitchFamily="2" charset="0"/>
              </a:rPr>
              <a:t>Healthcare Science Support Worker</a:t>
            </a:r>
            <a:br>
              <a:rPr lang="en-GB" sz="3700" b="1" i="0" dirty="0">
                <a:effectLst/>
                <a:latin typeface="Hind Madurai" panose="02000000000000000000" pitchFamily="2" charset="0"/>
              </a:rPr>
            </a:br>
            <a:endParaRPr lang="en-GB" sz="3700" dirty="0"/>
          </a:p>
        </p:txBody>
      </p:sp>
      <p:sp>
        <p:nvSpPr>
          <p:cNvPr id="3" name="Content Placeholder 2">
            <a:extLst>
              <a:ext uri="{FF2B5EF4-FFF2-40B4-BE49-F238E27FC236}">
                <a16:creationId xmlns:a16="http://schemas.microsoft.com/office/drawing/2014/main" id="{8724FE24-AB5E-27A6-C5E6-DAC79A7D5CC8}"/>
              </a:ext>
            </a:extLst>
          </p:cNvPr>
          <p:cNvSpPr>
            <a:spLocks noGrp="1"/>
          </p:cNvSpPr>
          <p:nvPr>
            <p:ph idx="1"/>
          </p:nvPr>
        </p:nvSpPr>
        <p:spPr>
          <a:xfrm>
            <a:off x="761801" y="2884929"/>
            <a:ext cx="4659756" cy="3374137"/>
          </a:xfrm>
        </p:spPr>
        <p:txBody>
          <a:bodyPr anchor="ctr">
            <a:normAutofit fontScale="92500" lnSpcReduction="10000"/>
          </a:bodyPr>
          <a:lstStyle/>
          <a:p>
            <a:pPr marL="0" indent="0">
              <a:buNone/>
            </a:pPr>
            <a:r>
              <a:rPr lang="en-GB" sz="2000" i="0" dirty="0">
                <a:effectLst/>
                <a:latin typeface="Open Sans" panose="020B0606030504020204" pitchFamily="34" charset="0"/>
              </a:rPr>
              <a:t>A great way to start a career in the NHS after school</a:t>
            </a:r>
          </a:p>
          <a:p>
            <a:pPr marL="0" indent="0">
              <a:buNone/>
            </a:pPr>
            <a:endParaRPr lang="en-GB" sz="2000" dirty="0">
              <a:latin typeface="Open Sans" panose="020B0606030504020204" pitchFamily="34" charset="0"/>
            </a:endParaRPr>
          </a:p>
          <a:p>
            <a:pPr marL="0" indent="0">
              <a:buNone/>
            </a:pPr>
            <a:r>
              <a:rPr lang="en-GB" sz="2000" i="0" dirty="0">
                <a:effectLst/>
                <a:latin typeface="Open Sans" panose="020B0606030504020204" pitchFamily="34" charset="0"/>
              </a:rPr>
              <a:t>Or </a:t>
            </a:r>
            <a:r>
              <a:rPr lang="en-GB" sz="2000" dirty="0">
                <a:latin typeface="Open Sans" panose="020B0606030504020204" pitchFamily="34" charset="0"/>
              </a:rPr>
              <a:t>for candidates looking to change their career and don’t know where to start</a:t>
            </a:r>
            <a:endParaRPr lang="en-GB" sz="2000" i="0" dirty="0">
              <a:effectLst/>
              <a:latin typeface="Open Sans" panose="020B0606030504020204" pitchFamily="34" charset="0"/>
            </a:endParaRPr>
          </a:p>
          <a:p>
            <a:pPr marL="0" indent="0">
              <a:buNone/>
            </a:pPr>
            <a:endParaRPr lang="en-GB" sz="2000" dirty="0">
              <a:latin typeface="Open Sans" panose="020B0606030504020204" pitchFamily="34" charset="0"/>
            </a:endParaRPr>
          </a:p>
          <a:p>
            <a:pPr marL="0" indent="0">
              <a:buNone/>
            </a:pPr>
            <a:r>
              <a:rPr lang="en-GB" sz="2000" i="0" dirty="0">
                <a:effectLst/>
                <a:latin typeface="Open Sans" panose="020B0606030504020204" pitchFamily="34" charset="0"/>
              </a:rPr>
              <a:t>A Modern Apprenticeship will help candidates unlock </a:t>
            </a:r>
            <a:r>
              <a:rPr lang="en-GB" sz="2000" dirty="0">
                <a:latin typeface="Open Sans" panose="020B0606030504020204" pitchFamily="34" charset="0"/>
              </a:rPr>
              <a:t>their</a:t>
            </a:r>
            <a:r>
              <a:rPr lang="en-GB" sz="2000" i="0" dirty="0">
                <a:effectLst/>
                <a:latin typeface="Open Sans" panose="020B0606030504020204" pitchFamily="34" charset="0"/>
              </a:rPr>
              <a:t> potential and learn the knowledge and skills for a successful career.</a:t>
            </a:r>
            <a:endParaRPr lang="en-GB" sz="2000" dirty="0"/>
          </a:p>
        </p:txBody>
      </p:sp>
    </p:spTree>
    <p:extLst>
      <p:ext uri="{BB962C8B-B14F-4D97-AF65-F5344CB8AC3E}">
        <p14:creationId xmlns:p14="http://schemas.microsoft.com/office/powerpoint/2010/main" val="27627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8817-61B0-30BC-F7DB-5DD8D137CD71}"/>
              </a:ext>
            </a:extLst>
          </p:cNvPr>
          <p:cNvSpPr>
            <a:spLocks noGrp="1"/>
          </p:cNvSpPr>
          <p:nvPr>
            <p:ph type="ctrTitle"/>
          </p:nvPr>
        </p:nvSpPr>
        <p:spPr/>
        <p:txBody>
          <a:bodyPr/>
          <a:lstStyle/>
          <a:p>
            <a:r>
              <a:rPr lang="en-GB" dirty="0">
                <a:solidFill>
                  <a:srgbClr val="007188"/>
                </a:solidFill>
              </a:rPr>
              <a:t>How to apply for NHS jobs in Healthcare Science</a:t>
            </a:r>
          </a:p>
        </p:txBody>
      </p:sp>
      <p:sp>
        <p:nvSpPr>
          <p:cNvPr id="3" name="Subtitle 2">
            <a:extLst>
              <a:ext uri="{FF2B5EF4-FFF2-40B4-BE49-F238E27FC236}">
                <a16:creationId xmlns:a16="http://schemas.microsoft.com/office/drawing/2014/main" id="{C178F713-2580-CE28-3448-677CD0D34DE0}"/>
              </a:ext>
            </a:extLst>
          </p:cNvPr>
          <p:cNvSpPr>
            <a:spLocks noGrp="1"/>
          </p:cNvSpPr>
          <p:nvPr>
            <p:ph type="subTitle" idx="1"/>
          </p:nvPr>
        </p:nvSpPr>
        <p:spPr>
          <a:xfrm>
            <a:off x="1408590" y="4267863"/>
            <a:ext cx="9144000" cy="1655762"/>
          </a:xfrm>
        </p:spPr>
        <p:txBody>
          <a:bodyPr/>
          <a:lstStyle/>
          <a:p>
            <a:r>
              <a:rPr lang="en-GB" dirty="0"/>
              <a:t>Skills, values and knowledge</a:t>
            </a:r>
          </a:p>
        </p:txBody>
      </p:sp>
    </p:spTree>
    <p:extLst>
      <p:ext uri="{BB962C8B-B14F-4D97-AF65-F5344CB8AC3E}">
        <p14:creationId xmlns:p14="http://schemas.microsoft.com/office/powerpoint/2010/main" val="357701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CCE364-FC15-D5D2-848A-4CCE8D7D5EDD}"/>
              </a:ext>
            </a:extLst>
          </p:cNvPr>
          <p:cNvSpPr txBox="1"/>
          <p:nvPr/>
        </p:nvSpPr>
        <p:spPr>
          <a:xfrm>
            <a:off x="1198181" y="557189"/>
            <a:ext cx="9795637" cy="110485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a:latin typeface="+mj-lt"/>
                <a:ea typeface="+mj-ea"/>
                <a:cs typeface="+mj-cs"/>
              </a:rPr>
              <a:t>SEARCH FOR JOBS IN THE JOB FAMILY</a:t>
            </a:r>
          </a:p>
          <a:p>
            <a:pPr algn="ctr">
              <a:lnSpc>
                <a:spcPct val="90000"/>
              </a:lnSpc>
              <a:spcBef>
                <a:spcPct val="0"/>
              </a:spcBef>
              <a:spcAft>
                <a:spcPts val="600"/>
              </a:spcAft>
            </a:pPr>
            <a:r>
              <a:rPr lang="en-US" sz="3300" b="1">
                <a:latin typeface="+mj-lt"/>
                <a:ea typeface="+mj-ea"/>
                <a:cs typeface="+mj-cs"/>
              </a:rPr>
              <a:t> ‘HEALTHCARE SCIENCE</a:t>
            </a:r>
          </a:p>
        </p:txBody>
      </p:sp>
      <p:pic>
        <p:nvPicPr>
          <p:cNvPr id="4" name="Picture 3">
            <a:extLst>
              <a:ext uri="{FF2B5EF4-FFF2-40B4-BE49-F238E27FC236}">
                <a16:creationId xmlns:a16="http://schemas.microsoft.com/office/drawing/2014/main" id="{450C7C8B-DDBF-D168-3F1F-11B684FB5E5F}"/>
              </a:ext>
            </a:extLst>
          </p:cNvPr>
          <p:cNvPicPr>
            <a:picLocks noChangeAspect="1"/>
          </p:cNvPicPr>
          <p:nvPr/>
        </p:nvPicPr>
        <p:blipFill rotWithShape="1">
          <a:blip r:embed="rId3"/>
          <a:srcRect t="4508" b="14081"/>
          <a:stretch/>
        </p:blipFill>
        <p:spPr>
          <a:xfrm>
            <a:off x="458310" y="1941602"/>
            <a:ext cx="3494728" cy="4638765"/>
          </a:xfrm>
          <a:prstGeom prst="rect">
            <a:avLst/>
          </a:prstGeom>
        </p:spPr>
      </p:pic>
      <p:pic>
        <p:nvPicPr>
          <p:cNvPr id="5" name="Picture 4">
            <a:extLst>
              <a:ext uri="{FF2B5EF4-FFF2-40B4-BE49-F238E27FC236}">
                <a16:creationId xmlns:a16="http://schemas.microsoft.com/office/drawing/2014/main" id="{17D8AB44-A6D9-689C-F437-88EAE4678AC1}"/>
              </a:ext>
            </a:extLst>
          </p:cNvPr>
          <p:cNvPicPr>
            <a:picLocks noChangeAspect="1"/>
          </p:cNvPicPr>
          <p:nvPr/>
        </p:nvPicPr>
        <p:blipFill rotWithShape="1">
          <a:blip r:embed="rId4"/>
          <a:srcRect l="23765" t="28078" r="53135" b="12649"/>
          <a:stretch/>
        </p:blipFill>
        <p:spPr bwMode="auto">
          <a:xfrm>
            <a:off x="4411349" y="1869964"/>
            <a:ext cx="3313239" cy="4710403"/>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BA6F43C4-D076-FD31-5297-B77E30C26868}"/>
              </a:ext>
            </a:extLst>
          </p:cNvPr>
          <p:cNvPicPr>
            <a:picLocks noChangeAspect="1"/>
          </p:cNvPicPr>
          <p:nvPr/>
        </p:nvPicPr>
        <p:blipFill rotWithShape="1">
          <a:blip r:embed="rId5"/>
          <a:srcRect t="5792" b="11264"/>
          <a:stretch/>
        </p:blipFill>
        <p:spPr>
          <a:xfrm>
            <a:off x="8105388" y="1869964"/>
            <a:ext cx="3494728" cy="4644154"/>
          </a:xfrm>
          <a:prstGeom prst="rect">
            <a:avLst/>
          </a:prstGeom>
        </p:spPr>
      </p:pic>
    </p:spTree>
    <p:extLst>
      <p:ext uri="{BB962C8B-B14F-4D97-AF65-F5344CB8AC3E}">
        <p14:creationId xmlns:p14="http://schemas.microsoft.com/office/powerpoint/2010/main" val="1223873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FFB427-05C7-4AC1-9CCD-CE414957F076}"/>
              </a:ext>
            </a:extLst>
          </p:cNvPr>
          <p:cNvSpPr/>
          <p:nvPr/>
        </p:nvSpPr>
        <p:spPr>
          <a:xfrm>
            <a:off x="710184" y="1351508"/>
            <a:ext cx="5385816" cy="4154984"/>
          </a:xfrm>
          <a:prstGeom prst="rect">
            <a:avLst/>
          </a:prstGeom>
        </p:spPr>
        <p:txBody>
          <a:bodyPr wrap="square" lIns="91440" tIns="45720" rIns="91440" bIns="45720" anchor="t">
            <a:spAutoFit/>
          </a:bodyPr>
          <a:lstStyle/>
          <a:p>
            <a:pPr>
              <a:buClr>
                <a:srgbClr val="3DB7B0"/>
              </a:buClr>
            </a:pPr>
            <a:r>
              <a:rPr lang="en-GB" sz="2400" b="1" dirty="0">
                <a:solidFill>
                  <a:srgbClr val="007188"/>
                </a:solidFill>
                <a:cs typeface="Calibri"/>
              </a:rPr>
              <a:t>Examples of transferable skills include:</a:t>
            </a:r>
          </a:p>
          <a:p>
            <a:pPr marL="342900" indent="-342900">
              <a:buClr>
                <a:srgbClr val="3DB7B0"/>
              </a:buClr>
              <a:buFont typeface="Wingdings" charset="2"/>
              <a:buChar char="§"/>
            </a:pPr>
            <a:endParaRPr lang="en-GB" sz="2400" dirty="0">
              <a:solidFill>
                <a:schemeClr val="tx1">
                  <a:lumMod val="75000"/>
                  <a:lumOff val="25000"/>
                </a:schemeClr>
              </a:solidFill>
              <a:cs typeface="Calibri"/>
            </a:endParaRPr>
          </a:p>
          <a:p>
            <a:pPr marL="342900" indent="-342900">
              <a:buClr>
                <a:srgbClr val="3DB7B0"/>
              </a:buClr>
              <a:buFont typeface="Wingdings" charset="2"/>
              <a:buChar char="§"/>
            </a:pPr>
            <a:r>
              <a:rPr lang="en-GB" sz="2400" dirty="0">
                <a:solidFill>
                  <a:schemeClr val="tx1">
                    <a:lumMod val="75000"/>
                    <a:lumOff val="25000"/>
                  </a:schemeClr>
                </a:solidFill>
              </a:rPr>
              <a:t>Communication</a:t>
            </a:r>
          </a:p>
          <a:p>
            <a:pPr marL="342900" indent="-342900">
              <a:buClr>
                <a:srgbClr val="3DB7B0"/>
              </a:buClr>
              <a:buFont typeface="Wingdings" charset="2"/>
              <a:buChar char="§"/>
            </a:pPr>
            <a:r>
              <a:rPr lang="en-GB" sz="2400" dirty="0">
                <a:solidFill>
                  <a:schemeClr val="tx1">
                    <a:lumMod val="75000"/>
                    <a:lumOff val="25000"/>
                  </a:schemeClr>
                </a:solidFill>
                <a:cs typeface="Arial"/>
              </a:rPr>
              <a:t>Ability to multi-task</a:t>
            </a:r>
          </a:p>
          <a:p>
            <a:pPr marL="342900" indent="-342900">
              <a:buClr>
                <a:srgbClr val="3DB7B0"/>
              </a:buClr>
              <a:buFont typeface="Wingdings" charset="2"/>
              <a:buChar char="§"/>
            </a:pPr>
            <a:r>
              <a:rPr lang="en-GB" sz="2400" dirty="0">
                <a:solidFill>
                  <a:schemeClr val="tx1">
                    <a:lumMod val="75000"/>
                    <a:lumOff val="25000"/>
                  </a:schemeClr>
                </a:solidFill>
                <a:cs typeface="Arial"/>
              </a:rPr>
              <a:t>Health and Safety</a:t>
            </a:r>
            <a:endParaRPr lang="en-GB" sz="1800" b="0" i="0" dirty="0">
              <a:solidFill>
                <a:srgbClr val="000000"/>
              </a:solidFill>
              <a:effectLst/>
              <a:latin typeface="Calibri" panose="020F0502020204030204" pitchFamily="34" charset="0"/>
            </a:endParaRPr>
          </a:p>
          <a:p>
            <a:pPr marL="342900" indent="-342900">
              <a:buClr>
                <a:srgbClr val="3DB7B0"/>
              </a:buClr>
              <a:buFont typeface="Wingdings" charset="2"/>
              <a:buChar char="§"/>
            </a:pPr>
            <a:r>
              <a:rPr lang="en-GB" sz="2400" dirty="0">
                <a:solidFill>
                  <a:schemeClr val="tx1">
                    <a:lumMod val="75000"/>
                    <a:lumOff val="25000"/>
                  </a:schemeClr>
                </a:solidFill>
                <a:cs typeface="Calibri"/>
              </a:rPr>
              <a:t>attention to detail</a:t>
            </a:r>
          </a:p>
          <a:p>
            <a:pPr marL="342900" indent="-342900">
              <a:buClr>
                <a:srgbClr val="3DB7B0"/>
              </a:buClr>
              <a:buFont typeface="Wingdings" charset="2"/>
              <a:buChar char="§"/>
            </a:pPr>
            <a:r>
              <a:rPr lang="en-GB" sz="2400" dirty="0">
                <a:solidFill>
                  <a:schemeClr val="tx1">
                    <a:lumMod val="75000"/>
                    <a:lumOff val="25000"/>
                  </a:schemeClr>
                </a:solidFill>
                <a:cs typeface="Calibri"/>
              </a:rPr>
              <a:t>problem-solving</a:t>
            </a:r>
          </a:p>
          <a:p>
            <a:pPr marL="342900" indent="-342900">
              <a:buClr>
                <a:srgbClr val="3DB7B0"/>
              </a:buClr>
              <a:buFont typeface="Wingdings" charset="2"/>
              <a:buChar char="§"/>
            </a:pPr>
            <a:r>
              <a:rPr lang="en-GB" sz="2400" dirty="0">
                <a:solidFill>
                  <a:schemeClr val="tx1">
                    <a:lumMod val="75000"/>
                    <a:lumOff val="25000"/>
                  </a:schemeClr>
                </a:solidFill>
                <a:cs typeface="Calibri"/>
              </a:rPr>
              <a:t>time management</a:t>
            </a:r>
          </a:p>
          <a:p>
            <a:pPr marL="342900" indent="-342900">
              <a:buClr>
                <a:srgbClr val="3DB7B0"/>
              </a:buClr>
              <a:buFont typeface="Wingdings" charset="2"/>
              <a:buChar char="§"/>
            </a:pPr>
            <a:r>
              <a:rPr lang="en-GB" sz="2400" dirty="0">
                <a:solidFill>
                  <a:schemeClr val="tx1">
                    <a:lumMod val="75000"/>
                    <a:lumOff val="25000"/>
                  </a:schemeClr>
                </a:solidFill>
                <a:cs typeface="Calibri"/>
              </a:rPr>
              <a:t>teamwork</a:t>
            </a:r>
          </a:p>
          <a:p>
            <a:pPr marL="342900" indent="-342900">
              <a:buClr>
                <a:srgbClr val="3DB7B0"/>
              </a:buClr>
              <a:buFont typeface="Wingdings" charset="2"/>
              <a:buChar char="§"/>
            </a:pPr>
            <a:r>
              <a:rPr lang="en-GB" sz="2400" dirty="0">
                <a:solidFill>
                  <a:schemeClr val="tx1">
                    <a:lumMod val="75000"/>
                    <a:lumOff val="25000"/>
                  </a:schemeClr>
                </a:solidFill>
                <a:cs typeface="Calibri"/>
              </a:rPr>
              <a:t>using technology</a:t>
            </a:r>
          </a:p>
          <a:p>
            <a:pPr marL="342900" indent="-342900">
              <a:buClr>
                <a:srgbClr val="3DB7B0"/>
              </a:buClr>
              <a:buFont typeface="Wingdings" charset="2"/>
              <a:buChar char="§"/>
            </a:pPr>
            <a:endParaRPr lang="en-GB" sz="2400" dirty="0">
              <a:solidFill>
                <a:schemeClr val="tx1">
                  <a:lumMod val="75000"/>
                  <a:lumOff val="25000"/>
                </a:schemeClr>
              </a:solidFill>
              <a:cs typeface="Calibri"/>
            </a:endParaRPr>
          </a:p>
        </p:txBody>
      </p:sp>
      <p:pic>
        <p:nvPicPr>
          <p:cNvPr id="3" name="Picture 2">
            <a:extLst>
              <a:ext uri="{FF2B5EF4-FFF2-40B4-BE49-F238E27FC236}">
                <a16:creationId xmlns:a16="http://schemas.microsoft.com/office/drawing/2014/main" id="{0966A80E-F6C2-277B-B985-A843E029ED7C}"/>
              </a:ext>
            </a:extLst>
          </p:cNvPr>
          <p:cNvPicPr>
            <a:picLocks noChangeAspect="1"/>
          </p:cNvPicPr>
          <p:nvPr/>
        </p:nvPicPr>
        <p:blipFill>
          <a:blip r:embed="rId3"/>
          <a:stretch>
            <a:fillRect/>
          </a:stretch>
        </p:blipFill>
        <p:spPr>
          <a:xfrm>
            <a:off x="5327417" y="1921444"/>
            <a:ext cx="6236224" cy="4040155"/>
          </a:xfrm>
          <a:prstGeom prst="rect">
            <a:avLst/>
          </a:prstGeom>
        </p:spPr>
      </p:pic>
    </p:spTree>
    <p:extLst>
      <p:ext uri="{BB962C8B-B14F-4D97-AF65-F5344CB8AC3E}">
        <p14:creationId xmlns:p14="http://schemas.microsoft.com/office/powerpoint/2010/main" val="117728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8817-61B0-30BC-F7DB-5DD8D137CD71}"/>
              </a:ext>
            </a:extLst>
          </p:cNvPr>
          <p:cNvSpPr>
            <a:spLocks noGrp="1"/>
          </p:cNvSpPr>
          <p:nvPr>
            <p:ph type="ctrTitle"/>
          </p:nvPr>
        </p:nvSpPr>
        <p:spPr/>
        <p:txBody>
          <a:bodyPr/>
          <a:lstStyle/>
          <a:p>
            <a:r>
              <a:rPr lang="en-GB" dirty="0">
                <a:solidFill>
                  <a:srgbClr val="007188"/>
                </a:solidFill>
              </a:rPr>
              <a:t>Any Questions?</a:t>
            </a:r>
          </a:p>
        </p:txBody>
      </p:sp>
    </p:spTree>
    <p:extLst>
      <p:ext uri="{BB962C8B-B14F-4D97-AF65-F5344CB8AC3E}">
        <p14:creationId xmlns:p14="http://schemas.microsoft.com/office/powerpoint/2010/main" val="19829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3277A742-0E3F-5CA3-3771-95311B3241F4}"/>
              </a:ext>
            </a:extLst>
          </p:cNvPr>
          <p:cNvSpPr txBox="1">
            <a:spLocks/>
          </p:cNvSpPr>
          <p:nvPr/>
        </p:nvSpPr>
        <p:spPr>
          <a:xfrm>
            <a:off x="686834" y="115357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solidFill>
                  <a:srgbClr val="FFFFFF"/>
                </a:solidFill>
                <a:latin typeface="+mj-lt"/>
                <a:ea typeface="+mj-ea"/>
                <a:cs typeface="+mj-cs"/>
              </a:rPr>
              <a:t>More information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74BC70-6996-F251-C4B0-BE8EB8B79850}"/>
              </a:ext>
            </a:extLst>
          </p:cNvPr>
          <p:cNvSpPr txBox="1">
            <a:spLocks/>
          </p:cNvSpPr>
          <p:nvPr/>
        </p:nvSpPr>
        <p:spPr>
          <a:xfrm>
            <a:off x="4447308" y="591344"/>
            <a:ext cx="6906491"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1300" i="1" dirty="0"/>
              <a:t>NHS Scotland Careers (Healthcare Science)</a:t>
            </a:r>
          </a:p>
          <a:p>
            <a:pPr marL="366713" lvl="1"/>
            <a:r>
              <a:rPr lang="en-US" sz="1300" dirty="0">
                <a:hlinkClick r:id="rId3"/>
              </a:rPr>
              <a:t>https://www.careers.nhs.scot/careers/explore-our-careers/healthcare-science/</a:t>
            </a:r>
            <a:endParaRPr lang="en-US" sz="1300" dirty="0"/>
          </a:p>
          <a:p>
            <a:pPr marL="0"/>
            <a:r>
              <a:rPr lang="en-US" sz="1300" i="1" dirty="0"/>
              <a:t>NHS Education for Scotland </a:t>
            </a:r>
          </a:p>
          <a:p>
            <a:pPr marL="366713" lvl="1"/>
            <a:r>
              <a:rPr lang="en-US" sz="1300" u="sng" dirty="0">
                <a:hlinkClick r:id="rId4"/>
              </a:rPr>
              <a:t>https://www.nes.scot.nhs.uk/our-work/healthcare-science/</a:t>
            </a:r>
            <a:endParaRPr lang="en-US" sz="1300" dirty="0"/>
          </a:p>
          <a:p>
            <a:pPr marL="0"/>
            <a:r>
              <a:rPr lang="en-US" sz="1300" dirty="0"/>
              <a:t> </a:t>
            </a:r>
            <a:r>
              <a:rPr lang="en-US" sz="1300" i="1" dirty="0"/>
              <a:t>Academy for Healthcare Science </a:t>
            </a:r>
          </a:p>
          <a:p>
            <a:pPr marL="366713" lvl="1"/>
            <a:r>
              <a:rPr lang="en-US" sz="1300" u="sng" dirty="0">
                <a:hlinkClick r:id="rId5"/>
              </a:rPr>
              <a:t>https://www.ahcs.ac.uk/</a:t>
            </a:r>
            <a:endParaRPr lang="en-US" sz="1300" dirty="0"/>
          </a:p>
          <a:p>
            <a:pPr marL="0"/>
            <a:r>
              <a:rPr lang="en-US" sz="1300" i="1" dirty="0"/>
              <a:t>National School for healthcare Science </a:t>
            </a:r>
          </a:p>
          <a:p>
            <a:pPr marL="366713" lvl="1"/>
            <a:r>
              <a:rPr lang="en-US" sz="1300" u="sng" dirty="0">
                <a:hlinkClick r:id="rId6"/>
              </a:rPr>
              <a:t>http://nshcs.org.uk/</a:t>
            </a:r>
            <a:endParaRPr lang="en-US" sz="1300" dirty="0"/>
          </a:p>
          <a:p>
            <a:pPr marL="0"/>
            <a:r>
              <a:rPr lang="en-US" sz="1300" i="1" dirty="0"/>
              <a:t>Institute of Biomedical Science (IBMS) </a:t>
            </a:r>
          </a:p>
          <a:p>
            <a:pPr marL="366713" lvl="1"/>
            <a:r>
              <a:rPr lang="en-US" sz="1300" u="sng" dirty="0"/>
              <a:t>https://www.ibms.org</a:t>
            </a:r>
            <a:endParaRPr lang="en-US" sz="1300" dirty="0"/>
          </a:p>
          <a:p>
            <a:pPr marL="0"/>
            <a:r>
              <a:rPr lang="en-US" sz="1300" i="1" dirty="0"/>
              <a:t>HCPC registration  </a:t>
            </a:r>
          </a:p>
          <a:p>
            <a:pPr marL="366713" lvl="1"/>
            <a:r>
              <a:rPr lang="en-US" sz="1300" u="sng" dirty="0">
                <a:hlinkClick r:id="rId7"/>
              </a:rPr>
              <a:t>https://www.hcpc-uk.org/registration/</a:t>
            </a:r>
            <a:endParaRPr lang="en-US" sz="1300" dirty="0"/>
          </a:p>
          <a:p>
            <a:pPr marL="0"/>
            <a:r>
              <a:rPr lang="en-US" sz="1300" i="1" dirty="0"/>
              <a:t>STP </a:t>
            </a:r>
            <a:r>
              <a:rPr lang="en-US" sz="1300" i="1" dirty="0" err="1"/>
              <a:t>Programme</a:t>
            </a:r>
            <a:r>
              <a:rPr lang="en-US" sz="1300" i="1" dirty="0"/>
              <a:t> (England)</a:t>
            </a:r>
          </a:p>
          <a:p>
            <a:pPr marL="0"/>
            <a:r>
              <a:rPr lang="en-US" sz="1300" i="1" dirty="0"/>
              <a:t>       </a:t>
            </a:r>
            <a:r>
              <a:rPr lang="en-US" sz="1300" dirty="0">
                <a:hlinkClick r:id="rId8"/>
              </a:rPr>
              <a:t>https://nshcs.hee.nhs.uk/programmes/stp/</a:t>
            </a:r>
            <a:endParaRPr lang="en-US" sz="1300" dirty="0"/>
          </a:p>
          <a:p>
            <a:pPr marL="0"/>
            <a:endParaRPr lang="en-US" sz="1300" i="1" dirty="0"/>
          </a:p>
          <a:p>
            <a:pPr marL="0"/>
            <a:endParaRPr lang="en-US" sz="1300" dirty="0"/>
          </a:p>
          <a:p>
            <a:endParaRPr lang="en-US" sz="1300" dirty="0"/>
          </a:p>
        </p:txBody>
      </p:sp>
    </p:spTree>
    <p:extLst>
      <p:ext uri="{BB962C8B-B14F-4D97-AF65-F5344CB8AC3E}">
        <p14:creationId xmlns:p14="http://schemas.microsoft.com/office/powerpoint/2010/main" val="369020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id="{9B2D9AF2-8041-15CD-6CF4-E546A8D3D0AE}"/>
              </a:ext>
            </a:extLst>
          </p:cNvPr>
          <p:cNvSpPr txBox="1">
            <a:spLocks/>
          </p:cNvSpPr>
          <p:nvPr/>
        </p:nvSpPr>
        <p:spPr>
          <a:xfrm>
            <a:off x="638882" y="639193"/>
            <a:ext cx="3571810" cy="35735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100" kern="1200" dirty="0">
                <a:solidFill>
                  <a:schemeClr val="tx1"/>
                </a:solidFill>
                <a:latin typeface="+mj-lt"/>
                <a:ea typeface="+mj-ea"/>
                <a:cs typeface="+mj-cs"/>
              </a:rPr>
              <a:t>What is Healthcare Science </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D39C32-7504-4262-B11B-24BBAB0C4995}"/>
              </a:ext>
            </a:extLst>
          </p:cNvPr>
          <p:cNvPicPr>
            <a:picLocks noChangeAspect="1"/>
          </p:cNvPicPr>
          <p:nvPr/>
        </p:nvPicPr>
        <p:blipFill>
          <a:blip r:embed="rId4"/>
          <a:stretch>
            <a:fillRect/>
          </a:stretch>
        </p:blipFill>
        <p:spPr>
          <a:xfrm>
            <a:off x="4541651" y="639194"/>
            <a:ext cx="7327261" cy="5916882"/>
          </a:xfrm>
          <a:prstGeom prst="rect">
            <a:avLst/>
          </a:prstGeom>
        </p:spPr>
      </p:pic>
    </p:spTree>
    <p:custDataLst>
      <p:tags r:id="rId1"/>
    </p:custDataLst>
    <p:extLst>
      <p:ext uri="{BB962C8B-B14F-4D97-AF65-F5344CB8AC3E}">
        <p14:creationId xmlns:p14="http://schemas.microsoft.com/office/powerpoint/2010/main" val="338740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D0487F-2C26-5C11-10DD-53110DE6FB56}"/>
              </a:ext>
            </a:extLst>
          </p:cNvPr>
          <p:cNvPicPr>
            <a:picLocks noChangeAspect="1"/>
          </p:cNvPicPr>
          <p:nvPr/>
        </p:nvPicPr>
        <p:blipFill>
          <a:blip r:embed="rId4"/>
          <a:stretch>
            <a:fillRect/>
          </a:stretch>
        </p:blipFill>
        <p:spPr>
          <a:xfrm>
            <a:off x="3655378" y="4310350"/>
            <a:ext cx="3537508" cy="755970"/>
          </a:xfrm>
          <a:prstGeom prst="rect">
            <a:avLst/>
          </a:prstGeom>
        </p:spPr>
      </p:pic>
      <p:pic>
        <p:nvPicPr>
          <p:cNvPr id="4" name="Picture 3">
            <a:extLst>
              <a:ext uri="{FF2B5EF4-FFF2-40B4-BE49-F238E27FC236}">
                <a16:creationId xmlns:a16="http://schemas.microsoft.com/office/drawing/2014/main" id="{D742001C-90B2-9DC8-950F-84B2582042EB}"/>
              </a:ext>
            </a:extLst>
          </p:cNvPr>
          <p:cNvPicPr>
            <a:picLocks noChangeAspect="1"/>
          </p:cNvPicPr>
          <p:nvPr/>
        </p:nvPicPr>
        <p:blipFill>
          <a:blip r:embed="rId5"/>
          <a:stretch>
            <a:fillRect/>
          </a:stretch>
        </p:blipFill>
        <p:spPr>
          <a:xfrm>
            <a:off x="440870" y="1378467"/>
            <a:ext cx="2865096" cy="5302188"/>
          </a:xfrm>
          <a:prstGeom prst="rect">
            <a:avLst/>
          </a:prstGeom>
        </p:spPr>
      </p:pic>
      <p:pic>
        <p:nvPicPr>
          <p:cNvPr id="5" name="Picture 4">
            <a:extLst>
              <a:ext uri="{FF2B5EF4-FFF2-40B4-BE49-F238E27FC236}">
                <a16:creationId xmlns:a16="http://schemas.microsoft.com/office/drawing/2014/main" id="{C2B6DE4C-E88C-06FD-5223-4A41E4B0DBA5}"/>
              </a:ext>
            </a:extLst>
          </p:cNvPr>
          <p:cNvPicPr>
            <a:picLocks noChangeAspect="1"/>
          </p:cNvPicPr>
          <p:nvPr/>
        </p:nvPicPr>
        <p:blipFill>
          <a:blip r:embed="rId6"/>
          <a:stretch>
            <a:fillRect/>
          </a:stretch>
        </p:blipFill>
        <p:spPr>
          <a:xfrm>
            <a:off x="3655378" y="1401771"/>
            <a:ext cx="3603061" cy="2837770"/>
          </a:xfrm>
          <a:prstGeom prst="rect">
            <a:avLst/>
          </a:prstGeom>
        </p:spPr>
      </p:pic>
      <p:pic>
        <p:nvPicPr>
          <p:cNvPr id="6" name="Picture 5">
            <a:extLst>
              <a:ext uri="{FF2B5EF4-FFF2-40B4-BE49-F238E27FC236}">
                <a16:creationId xmlns:a16="http://schemas.microsoft.com/office/drawing/2014/main" id="{88D6EFE7-B125-927F-3D5C-BDCC6051613C}"/>
              </a:ext>
            </a:extLst>
          </p:cNvPr>
          <p:cNvPicPr>
            <a:picLocks noChangeAspect="1"/>
          </p:cNvPicPr>
          <p:nvPr/>
        </p:nvPicPr>
        <p:blipFill>
          <a:blip r:embed="rId7"/>
          <a:stretch>
            <a:fillRect/>
          </a:stretch>
        </p:blipFill>
        <p:spPr>
          <a:xfrm>
            <a:off x="7607852" y="1401771"/>
            <a:ext cx="3603048" cy="5155548"/>
          </a:xfrm>
          <a:prstGeom prst="rect">
            <a:avLst/>
          </a:prstGeom>
        </p:spPr>
      </p:pic>
      <p:pic>
        <p:nvPicPr>
          <p:cNvPr id="7" name="Picture 6">
            <a:extLst>
              <a:ext uri="{FF2B5EF4-FFF2-40B4-BE49-F238E27FC236}">
                <a16:creationId xmlns:a16="http://schemas.microsoft.com/office/drawing/2014/main" id="{3189D497-08E7-6DE8-7A2D-23ED10F72AF2}"/>
              </a:ext>
            </a:extLst>
          </p:cNvPr>
          <p:cNvPicPr>
            <a:picLocks noChangeAspect="1"/>
          </p:cNvPicPr>
          <p:nvPr/>
        </p:nvPicPr>
        <p:blipFill>
          <a:blip r:embed="rId8"/>
          <a:stretch>
            <a:fillRect/>
          </a:stretch>
        </p:blipFill>
        <p:spPr>
          <a:xfrm>
            <a:off x="3655378" y="5204464"/>
            <a:ext cx="3603061" cy="1435052"/>
          </a:xfrm>
          <a:prstGeom prst="rect">
            <a:avLst/>
          </a:prstGeom>
        </p:spPr>
      </p:pic>
      <p:pic>
        <p:nvPicPr>
          <p:cNvPr id="8" name="Picture 7">
            <a:extLst>
              <a:ext uri="{FF2B5EF4-FFF2-40B4-BE49-F238E27FC236}">
                <a16:creationId xmlns:a16="http://schemas.microsoft.com/office/drawing/2014/main" id="{A728556A-AE9D-DEA3-186D-4C2768710830}"/>
              </a:ext>
            </a:extLst>
          </p:cNvPr>
          <p:cNvPicPr>
            <a:picLocks noChangeAspect="1"/>
          </p:cNvPicPr>
          <p:nvPr/>
        </p:nvPicPr>
        <p:blipFill>
          <a:blip r:embed="rId9"/>
          <a:stretch>
            <a:fillRect/>
          </a:stretch>
        </p:blipFill>
        <p:spPr>
          <a:xfrm>
            <a:off x="712029" y="2594365"/>
            <a:ext cx="2322777" cy="2426418"/>
          </a:xfrm>
          <a:prstGeom prst="rect">
            <a:avLst/>
          </a:prstGeom>
        </p:spPr>
      </p:pic>
      <p:pic>
        <p:nvPicPr>
          <p:cNvPr id="9" name="Picture 8">
            <a:extLst>
              <a:ext uri="{FF2B5EF4-FFF2-40B4-BE49-F238E27FC236}">
                <a16:creationId xmlns:a16="http://schemas.microsoft.com/office/drawing/2014/main" id="{C5DC464F-53AD-F549-FBC1-A527189C95BB}"/>
              </a:ext>
            </a:extLst>
          </p:cNvPr>
          <p:cNvPicPr>
            <a:picLocks noChangeAspect="1"/>
          </p:cNvPicPr>
          <p:nvPr/>
        </p:nvPicPr>
        <p:blipFill>
          <a:blip r:embed="rId10"/>
          <a:stretch>
            <a:fillRect/>
          </a:stretch>
        </p:blipFill>
        <p:spPr>
          <a:xfrm>
            <a:off x="4335901" y="1879846"/>
            <a:ext cx="2176461" cy="2170364"/>
          </a:xfrm>
          <a:prstGeom prst="rect">
            <a:avLst/>
          </a:prstGeom>
        </p:spPr>
      </p:pic>
      <p:pic>
        <p:nvPicPr>
          <p:cNvPr id="10" name="Picture 9">
            <a:extLst>
              <a:ext uri="{FF2B5EF4-FFF2-40B4-BE49-F238E27FC236}">
                <a16:creationId xmlns:a16="http://schemas.microsoft.com/office/drawing/2014/main" id="{D0BD44E9-88DB-05BC-4F9F-1B2827348DA1}"/>
              </a:ext>
            </a:extLst>
          </p:cNvPr>
          <p:cNvPicPr>
            <a:picLocks noChangeAspect="1"/>
          </p:cNvPicPr>
          <p:nvPr/>
        </p:nvPicPr>
        <p:blipFill>
          <a:blip r:embed="rId11"/>
          <a:stretch>
            <a:fillRect/>
          </a:stretch>
        </p:blipFill>
        <p:spPr>
          <a:xfrm>
            <a:off x="8403702" y="2966765"/>
            <a:ext cx="2176461" cy="2170364"/>
          </a:xfrm>
          <a:prstGeom prst="rect">
            <a:avLst/>
          </a:prstGeom>
        </p:spPr>
      </p:pic>
      <p:pic>
        <p:nvPicPr>
          <p:cNvPr id="11" name="Picture 10">
            <a:extLst>
              <a:ext uri="{FF2B5EF4-FFF2-40B4-BE49-F238E27FC236}">
                <a16:creationId xmlns:a16="http://schemas.microsoft.com/office/drawing/2014/main" id="{1AED433B-5378-8422-BA61-9D6B115377FD}"/>
              </a:ext>
            </a:extLst>
          </p:cNvPr>
          <p:cNvPicPr>
            <a:picLocks noChangeAspect="1"/>
          </p:cNvPicPr>
          <p:nvPr/>
        </p:nvPicPr>
        <p:blipFill>
          <a:blip r:embed="rId12"/>
          <a:stretch>
            <a:fillRect/>
          </a:stretch>
        </p:blipFill>
        <p:spPr>
          <a:xfrm>
            <a:off x="4451229" y="5137129"/>
            <a:ext cx="1722339" cy="1717514"/>
          </a:xfrm>
          <a:prstGeom prst="rect">
            <a:avLst/>
          </a:prstGeom>
        </p:spPr>
      </p:pic>
      <p:sp>
        <p:nvSpPr>
          <p:cNvPr id="13" name="Title 4">
            <a:extLst>
              <a:ext uri="{FF2B5EF4-FFF2-40B4-BE49-F238E27FC236}">
                <a16:creationId xmlns:a16="http://schemas.microsoft.com/office/drawing/2014/main" id="{74C1CB99-2CFF-9D5F-69F0-C5DA5EADC5E8}"/>
              </a:ext>
            </a:extLst>
          </p:cNvPr>
          <p:cNvSpPr txBox="1">
            <a:spLocks/>
          </p:cNvSpPr>
          <p:nvPr/>
        </p:nvSpPr>
        <p:spPr>
          <a:xfrm>
            <a:off x="2660073" y="70160"/>
            <a:ext cx="6417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t>Healthcare scientists</a:t>
            </a:r>
          </a:p>
        </p:txBody>
      </p:sp>
    </p:spTree>
    <p:custDataLst>
      <p:tags r:id="rId1"/>
    </p:custDataLst>
    <p:extLst>
      <p:ext uri="{BB962C8B-B14F-4D97-AF65-F5344CB8AC3E}">
        <p14:creationId xmlns:p14="http://schemas.microsoft.com/office/powerpoint/2010/main" val="24911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C3C2E9-F44A-0461-E9F3-6B8AEBDD58DB}"/>
              </a:ext>
            </a:extLst>
          </p:cNvPr>
          <p:cNvSpPr txBox="1"/>
          <p:nvPr/>
        </p:nvSpPr>
        <p:spPr>
          <a:xfrm>
            <a:off x="5533693" y="4416726"/>
            <a:ext cx="6249989" cy="1803100"/>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3700" b="0" i="0" kern="1200" dirty="0">
                <a:solidFill>
                  <a:schemeClr val="tx2"/>
                </a:solidFill>
                <a:effectLst/>
                <a:latin typeface="+mj-lt"/>
                <a:ea typeface="+mj-ea"/>
                <a:cs typeface="+mj-cs"/>
              </a:rPr>
              <a:t>A career in healthcare science</a:t>
            </a:r>
            <a:endParaRPr lang="en-US" sz="3700" kern="1200" dirty="0">
              <a:solidFill>
                <a:schemeClr val="tx2"/>
              </a:solidFill>
              <a:latin typeface="+mj-lt"/>
              <a:ea typeface="+mj-ea"/>
              <a:cs typeface="+mj-cs"/>
            </a:endParaRPr>
          </a:p>
        </p:txBody>
      </p:sp>
      <p:pic>
        <p:nvPicPr>
          <p:cNvPr id="9" name="Picture 8" descr="A picture containing indoor, person&#10;&#10;Description automatically generated">
            <a:extLst>
              <a:ext uri="{FF2B5EF4-FFF2-40B4-BE49-F238E27FC236}">
                <a16:creationId xmlns:a16="http://schemas.microsoft.com/office/drawing/2014/main" id="{5CF59E1F-F8E0-CC42-1FCF-F7EF161BB34A}"/>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2208" r="15376"/>
          <a:stretch/>
        </p:blipFill>
        <p:spPr>
          <a:xfrm>
            <a:off x="1" y="1326931"/>
            <a:ext cx="5190767"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16" name="Group 15">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17" name="Freeform: Shape 16">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A picture containing person&#10;&#10;Description automatically generated">
            <a:extLst>
              <a:ext uri="{FF2B5EF4-FFF2-40B4-BE49-F238E27FC236}">
                <a16:creationId xmlns:a16="http://schemas.microsoft.com/office/drawing/2014/main" id="{C9151651-BD6B-BE0E-49F9-637E6B1DAE13}"/>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6791" r="-1" b="-1"/>
          <a:stretch/>
        </p:blipFill>
        <p:spPr>
          <a:xfrm>
            <a:off x="4074406" y="1"/>
            <a:ext cx="3975445"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grpSp>
        <p:nvGrpSpPr>
          <p:cNvPr id="22" name="Group 21">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23" name="Freeform: Shape 22">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indoor&#10;&#10;Description automatically generated">
            <a:extLst>
              <a:ext uri="{FF2B5EF4-FFF2-40B4-BE49-F238E27FC236}">
                <a16:creationId xmlns:a16="http://schemas.microsoft.com/office/drawing/2014/main" id="{373BC67F-A630-1EAD-53CE-0419F9319202}"/>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1447" r="16978"/>
          <a:stretch/>
        </p:blipFill>
        <p:spPr>
          <a:xfrm>
            <a:off x="8236424" y="1"/>
            <a:ext cx="3955576" cy="401500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28" name="Group 27">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29" name="Freeform: Shape 28">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Freeform: Shape 31">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ustDataLst>
      <p:tags r:id="rId1"/>
    </p:custDataLst>
    <p:extLst>
      <p:ext uri="{BB962C8B-B14F-4D97-AF65-F5344CB8AC3E}">
        <p14:creationId xmlns:p14="http://schemas.microsoft.com/office/powerpoint/2010/main" val="4086532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067968" y="34506"/>
            <a:ext cx="4056063" cy="1325563"/>
          </a:xfrm>
        </p:spPr>
        <p:txBody>
          <a:bodyPr/>
          <a:lstStyle/>
          <a:p>
            <a:r>
              <a:rPr lang="en-GB" dirty="0"/>
              <a:t>Career Pathway </a:t>
            </a:r>
          </a:p>
        </p:txBody>
      </p:sp>
      <p:pic>
        <p:nvPicPr>
          <p:cNvPr id="17" name="Picture 16"/>
          <p:cNvPicPr>
            <a:picLocks noChangeAspect="1"/>
          </p:cNvPicPr>
          <p:nvPr/>
        </p:nvPicPr>
        <p:blipFill>
          <a:blip r:embed="rId3"/>
          <a:stretch>
            <a:fillRect/>
          </a:stretch>
        </p:blipFill>
        <p:spPr>
          <a:xfrm>
            <a:off x="593883" y="1615283"/>
            <a:ext cx="11004234" cy="3627434"/>
          </a:xfrm>
          <a:prstGeom prst="rect">
            <a:avLst/>
          </a:prstGeom>
        </p:spPr>
      </p:pic>
      <p:grpSp>
        <p:nvGrpSpPr>
          <p:cNvPr id="18" name="Group 17"/>
          <p:cNvGrpSpPr/>
          <p:nvPr/>
        </p:nvGrpSpPr>
        <p:grpSpPr>
          <a:xfrm>
            <a:off x="593883" y="1909878"/>
            <a:ext cx="11062359" cy="4862703"/>
            <a:chOff x="593883" y="1909878"/>
            <a:chExt cx="11062359" cy="4862703"/>
          </a:xfrm>
        </p:grpSpPr>
        <p:pic>
          <p:nvPicPr>
            <p:cNvPr id="19" name="Picture 18"/>
            <p:cNvPicPr>
              <a:picLocks noChangeAspect="1"/>
            </p:cNvPicPr>
            <p:nvPr/>
          </p:nvPicPr>
          <p:blipFill>
            <a:blip r:embed="rId4"/>
            <a:stretch>
              <a:fillRect/>
            </a:stretch>
          </p:blipFill>
          <p:spPr>
            <a:xfrm>
              <a:off x="593883" y="5382573"/>
              <a:ext cx="3194581" cy="1390008"/>
            </a:xfrm>
            <a:prstGeom prst="rect">
              <a:avLst/>
            </a:prstGeom>
          </p:spPr>
        </p:pic>
        <p:grpSp>
          <p:nvGrpSpPr>
            <p:cNvPr id="20" name="Group 19"/>
            <p:cNvGrpSpPr/>
            <p:nvPr/>
          </p:nvGrpSpPr>
          <p:grpSpPr>
            <a:xfrm>
              <a:off x="838200" y="4001546"/>
              <a:ext cx="2301609" cy="2017495"/>
              <a:chOff x="261013" y="2940691"/>
              <a:chExt cx="2301609" cy="2017495"/>
            </a:xfrm>
          </p:grpSpPr>
          <p:sp>
            <p:nvSpPr>
              <p:cNvPr id="46" name="Rectangle 45"/>
              <p:cNvSpPr/>
              <p:nvPr/>
            </p:nvSpPr>
            <p:spPr>
              <a:xfrm>
                <a:off x="261013" y="2940691"/>
                <a:ext cx="2301609" cy="2017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 name="TextBox 46"/>
              <p:cNvSpPr txBox="1"/>
              <p:nvPr/>
            </p:nvSpPr>
            <p:spPr>
              <a:xfrm>
                <a:off x="261013" y="2940691"/>
                <a:ext cx="2301609" cy="2017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GB" sz="2800" kern="1200" dirty="0"/>
                  <a:t>Associate/</a:t>
                </a:r>
              </a:p>
              <a:p>
                <a:pPr lvl="0" algn="l" defTabSz="1244600">
                  <a:lnSpc>
                    <a:spcPct val="90000"/>
                  </a:lnSpc>
                  <a:spcBef>
                    <a:spcPct val="0"/>
                  </a:spcBef>
                  <a:spcAft>
                    <a:spcPct val="35000"/>
                  </a:spcAft>
                </a:pPr>
                <a:r>
                  <a:rPr lang="en-GB" sz="2800" kern="1200" dirty="0"/>
                  <a:t>Assistant</a:t>
                </a:r>
                <a:r>
                  <a:rPr lang="en-GB" sz="2100" kern="1200" dirty="0"/>
                  <a:t> </a:t>
                </a:r>
                <a:endParaRPr lang="en-US" sz="2100" kern="1200" dirty="0"/>
              </a:p>
            </p:txBody>
          </p:sp>
        </p:grpSp>
        <p:grpSp>
          <p:nvGrpSpPr>
            <p:cNvPr id="21" name="Group 20"/>
            <p:cNvGrpSpPr/>
            <p:nvPr/>
          </p:nvGrpSpPr>
          <p:grpSpPr>
            <a:xfrm>
              <a:off x="3655820" y="3304324"/>
              <a:ext cx="2301609" cy="2017495"/>
              <a:chOff x="3078633" y="2243469"/>
              <a:chExt cx="2301609" cy="2017495"/>
            </a:xfrm>
          </p:grpSpPr>
          <p:sp>
            <p:nvSpPr>
              <p:cNvPr id="44" name="Rectangle 43"/>
              <p:cNvSpPr/>
              <p:nvPr/>
            </p:nvSpPr>
            <p:spPr>
              <a:xfrm>
                <a:off x="3078633" y="2243469"/>
                <a:ext cx="2301609" cy="2017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TextBox 44"/>
              <p:cNvSpPr txBox="1"/>
              <p:nvPr/>
            </p:nvSpPr>
            <p:spPr>
              <a:xfrm>
                <a:off x="3078633" y="2243469"/>
                <a:ext cx="2301609" cy="2017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GB" sz="2800" kern="1200" dirty="0"/>
                  <a:t>Healthcare Scientist Practitioner </a:t>
                </a:r>
                <a:endParaRPr lang="en-US" sz="2800" kern="1200" dirty="0"/>
              </a:p>
            </p:txBody>
          </p:sp>
        </p:grpSp>
        <p:grpSp>
          <p:nvGrpSpPr>
            <p:cNvPr id="22" name="Group 21"/>
            <p:cNvGrpSpPr/>
            <p:nvPr/>
          </p:nvGrpSpPr>
          <p:grpSpPr>
            <a:xfrm>
              <a:off x="6473440" y="2607101"/>
              <a:ext cx="2301609" cy="2017495"/>
              <a:chOff x="5896253" y="1546246"/>
              <a:chExt cx="2301609" cy="2017495"/>
            </a:xfrm>
          </p:grpSpPr>
          <p:sp>
            <p:nvSpPr>
              <p:cNvPr id="42" name="Rectangle 41"/>
              <p:cNvSpPr/>
              <p:nvPr/>
            </p:nvSpPr>
            <p:spPr>
              <a:xfrm>
                <a:off x="5896253" y="1546246"/>
                <a:ext cx="2301609" cy="2017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3" name="TextBox 42"/>
              <p:cNvSpPr txBox="1"/>
              <p:nvPr/>
            </p:nvSpPr>
            <p:spPr>
              <a:xfrm>
                <a:off x="5896253" y="1546246"/>
                <a:ext cx="2301609" cy="2017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GB" sz="2800" kern="1200" dirty="0"/>
                  <a:t>Clinical Scientist</a:t>
                </a:r>
                <a:endParaRPr lang="en-US" sz="2800" kern="1200" dirty="0"/>
              </a:p>
            </p:txBody>
          </p:sp>
        </p:grpSp>
        <p:grpSp>
          <p:nvGrpSpPr>
            <p:cNvPr id="23" name="Group 22"/>
            <p:cNvGrpSpPr/>
            <p:nvPr/>
          </p:nvGrpSpPr>
          <p:grpSpPr>
            <a:xfrm>
              <a:off x="9291059" y="1909878"/>
              <a:ext cx="2301609" cy="2017495"/>
              <a:chOff x="8713872" y="849023"/>
              <a:chExt cx="2301609" cy="2017495"/>
            </a:xfrm>
          </p:grpSpPr>
          <p:sp>
            <p:nvSpPr>
              <p:cNvPr id="40" name="Rectangle 39"/>
              <p:cNvSpPr/>
              <p:nvPr/>
            </p:nvSpPr>
            <p:spPr>
              <a:xfrm>
                <a:off x="8713872" y="849023"/>
                <a:ext cx="2301609" cy="2017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TextBox 40"/>
              <p:cNvSpPr txBox="1"/>
              <p:nvPr/>
            </p:nvSpPr>
            <p:spPr>
              <a:xfrm>
                <a:off x="8713872" y="849023"/>
                <a:ext cx="2301609" cy="2017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GB" sz="2800" kern="1200" dirty="0"/>
                  <a:t>Consultant Healthcare Scientist</a:t>
                </a:r>
                <a:endParaRPr lang="en-US" sz="2800" kern="1200" dirty="0"/>
              </a:p>
            </p:txBody>
          </p:sp>
        </p:grpSp>
        <p:grpSp>
          <p:nvGrpSpPr>
            <p:cNvPr id="24" name="Group 23"/>
            <p:cNvGrpSpPr/>
            <p:nvPr/>
          </p:nvGrpSpPr>
          <p:grpSpPr>
            <a:xfrm>
              <a:off x="3452042" y="4619389"/>
              <a:ext cx="8204200" cy="1835846"/>
              <a:chOff x="3416301" y="4969022"/>
              <a:chExt cx="8204200" cy="1835846"/>
            </a:xfrm>
          </p:grpSpPr>
          <p:sp>
            <p:nvSpPr>
              <p:cNvPr id="38" name="Left Brace 37"/>
              <p:cNvSpPr/>
              <p:nvPr/>
            </p:nvSpPr>
            <p:spPr>
              <a:xfrm rot="16200000">
                <a:off x="7273426" y="1111897"/>
                <a:ext cx="489949" cy="8204200"/>
              </a:xfrm>
              <a:prstGeom prst="leftBrace">
                <a:avLst>
                  <a:gd name="adj1" fmla="val 8333"/>
                  <a:gd name="adj2" fmla="val 4948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TextBox 38"/>
              <p:cNvSpPr txBox="1"/>
              <p:nvPr/>
            </p:nvSpPr>
            <p:spPr>
              <a:xfrm>
                <a:off x="6331953" y="5604539"/>
                <a:ext cx="2372894" cy="1200329"/>
              </a:xfrm>
              <a:prstGeom prst="rect">
                <a:avLst/>
              </a:prstGeom>
              <a:noFill/>
            </p:spPr>
            <p:txBody>
              <a:bodyPr wrap="none" rtlCol="0">
                <a:spAutoFit/>
              </a:bodyPr>
              <a:lstStyle/>
              <a:p>
                <a:r>
                  <a:rPr lang="en-GB" sz="3600" b="1" dirty="0">
                    <a:solidFill>
                      <a:schemeClr val="tx2"/>
                    </a:solidFill>
                  </a:rPr>
                  <a:t>Healthcare </a:t>
                </a:r>
              </a:p>
              <a:p>
                <a:r>
                  <a:rPr lang="en-GB" sz="3600" b="1" dirty="0">
                    <a:solidFill>
                      <a:schemeClr val="tx2"/>
                    </a:solidFill>
                  </a:rPr>
                  <a:t>  Scientist</a:t>
                </a:r>
              </a:p>
            </p:txBody>
          </p:sp>
        </p:grpSp>
      </p:grpSp>
    </p:spTree>
    <p:extLst>
      <p:ext uri="{BB962C8B-B14F-4D97-AF65-F5344CB8AC3E}">
        <p14:creationId xmlns:p14="http://schemas.microsoft.com/office/powerpoint/2010/main" val="178158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id="{11D452FD-7EAA-7DA3-883C-FEA738A14F7E}"/>
              </a:ext>
            </a:extLst>
          </p:cNvPr>
          <p:cNvSpPr txBox="1">
            <a:spLocks/>
          </p:cNvSpPr>
          <p:nvPr/>
        </p:nvSpPr>
        <p:spPr>
          <a:xfrm>
            <a:off x="761803" y="350196"/>
            <a:ext cx="4646904" cy="1624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a:t>Healthcare science support workers </a:t>
            </a:r>
          </a:p>
        </p:txBody>
      </p:sp>
      <p:pic>
        <p:nvPicPr>
          <p:cNvPr id="4" name="Picture 3" descr="Women in white lab coats and gloves looking at a machine&#10;&#10;Description automatically generated">
            <a:extLst>
              <a:ext uri="{FF2B5EF4-FFF2-40B4-BE49-F238E27FC236}">
                <a16:creationId xmlns:a16="http://schemas.microsoft.com/office/drawing/2014/main" id="{42E80894-FD59-DF25-733A-2362BD844E28}"/>
              </a:ext>
            </a:extLst>
          </p:cNvPr>
          <p:cNvPicPr>
            <a:picLocks noChangeAspect="1"/>
          </p:cNvPicPr>
          <p:nvPr/>
        </p:nvPicPr>
        <p:blipFill rotWithShape="1">
          <a:blip r:embed="rId3">
            <a:extLst>
              <a:ext uri="{28A0092B-C50C-407E-A947-70E740481C1C}">
                <a14:useLocalDpi xmlns:a14="http://schemas.microsoft.com/office/drawing/2010/main" val="0"/>
              </a:ext>
            </a:extLst>
          </a:blip>
          <a:srcRect l="27300" r="13299" b="-2"/>
          <a:stretch/>
        </p:blipFill>
        <p:spPr>
          <a:xfrm>
            <a:off x="6096000" y="1"/>
            <a:ext cx="6102825" cy="6858000"/>
          </a:xfrm>
          <a:prstGeom prst="rect">
            <a:avLst/>
          </a:prstGeom>
        </p:spPr>
      </p:pic>
      <p:graphicFrame>
        <p:nvGraphicFramePr>
          <p:cNvPr id="12" name="Content Placeholder 1">
            <a:extLst>
              <a:ext uri="{FF2B5EF4-FFF2-40B4-BE49-F238E27FC236}">
                <a16:creationId xmlns:a16="http://schemas.microsoft.com/office/drawing/2014/main" id="{82786E10-852A-9312-2636-C19424348976}"/>
              </a:ext>
            </a:extLst>
          </p:cNvPr>
          <p:cNvGraphicFramePr/>
          <p:nvPr>
            <p:extLst>
              <p:ext uri="{D42A27DB-BD31-4B8C-83A1-F6EECF244321}">
                <p14:modId xmlns:p14="http://schemas.microsoft.com/office/powerpoint/2010/main" val="718198390"/>
              </p:ext>
            </p:extLst>
          </p:nvPr>
        </p:nvGraphicFramePr>
        <p:xfrm>
          <a:off x="761802" y="2743200"/>
          <a:ext cx="4646905" cy="3613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8664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D05063AE-08FE-A9CA-8B8A-429CC8F9B454}"/>
              </a:ext>
            </a:extLst>
          </p:cNvPr>
          <p:cNvSpPr txBox="1">
            <a:spLocks/>
          </p:cNvSpPr>
          <p:nvPr/>
        </p:nvSpPr>
        <p:spPr>
          <a:xfrm>
            <a:off x="717422" y="2061999"/>
            <a:ext cx="3187827" cy="2547257"/>
          </a:xfrm>
          <a:prstGeom prst="ellipse">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100" kern="1200" dirty="0">
                <a:solidFill>
                  <a:srgbClr val="FFFFFF"/>
                </a:solidFill>
                <a:latin typeface="+mj-lt"/>
                <a:ea typeface="+mj-ea"/>
                <a:cs typeface="+mj-cs"/>
              </a:rPr>
              <a:t>Healthcare science practitioners </a:t>
            </a:r>
          </a:p>
        </p:txBody>
      </p:sp>
      <p:pic>
        <p:nvPicPr>
          <p:cNvPr id="2" name="Picture 1">
            <a:extLst>
              <a:ext uri="{FF2B5EF4-FFF2-40B4-BE49-F238E27FC236}">
                <a16:creationId xmlns:a16="http://schemas.microsoft.com/office/drawing/2014/main" id="{1BEDD685-C68E-CA1E-7A2F-7E9B348A1717}"/>
              </a:ext>
            </a:extLst>
          </p:cNvPr>
          <p:cNvPicPr>
            <a:picLocks noChangeAspect="1"/>
          </p:cNvPicPr>
          <p:nvPr/>
        </p:nvPicPr>
        <p:blipFill>
          <a:blip r:embed="rId2"/>
          <a:stretch>
            <a:fillRect/>
          </a:stretch>
        </p:blipFill>
        <p:spPr>
          <a:xfrm>
            <a:off x="4216526" y="1418744"/>
            <a:ext cx="7978250" cy="5439256"/>
          </a:xfrm>
          <a:prstGeom prst="rect">
            <a:avLst/>
          </a:prstGeom>
        </p:spPr>
      </p:pic>
    </p:spTree>
    <p:extLst>
      <p:ext uri="{BB962C8B-B14F-4D97-AF65-F5344CB8AC3E}">
        <p14:creationId xmlns:p14="http://schemas.microsoft.com/office/powerpoint/2010/main" val="111912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55377-4ACC-9814-F764-DBB47700F911}"/>
              </a:ext>
            </a:extLst>
          </p:cNvPr>
          <p:cNvSpPr txBox="1"/>
          <p:nvPr/>
        </p:nvSpPr>
        <p:spPr>
          <a:xfrm>
            <a:off x="6823878" y="741391"/>
            <a:ext cx="4491821" cy="16162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a:latin typeface="+mj-lt"/>
                <a:ea typeface="+mj-ea"/>
                <a:cs typeface="+mj-cs"/>
              </a:rPr>
              <a:t>.</a:t>
            </a:r>
          </a:p>
          <a:p>
            <a:pPr>
              <a:lnSpc>
                <a:spcPct val="90000"/>
              </a:lnSpc>
              <a:spcBef>
                <a:spcPct val="0"/>
              </a:spcBef>
              <a:spcAft>
                <a:spcPts val="600"/>
              </a:spcAft>
            </a:pPr>
            <a:br>
              <a:rPr lang="en-US" sz="3200">
                <a:latin typeface="+mj-lt"/>
                <a:ea typeface="+mj-ea"/>
                <a:cs typeface="+mj-cs"/>
              </a:rPr>
            </a:br>
            <a:endParaRPr lang="en-US" sz="3200">
              <a:latin typeface="+mj-lt"/>
              <a:ea typeface="+mj-ea"/>
              <a:cs typeface="+mj-cs"/>
            </a:endParaRPr>
          </a:p>
        </p:txBody>
      </p:sp>
      <p:pic>
        <p:nvPicPr>
          <p:cNvPr id="3" name="Picture 2" descr="A person in a white coat and blue gloves holding a test tube&#10;&#10;Description automatically generated">
            <a:extLst>
              <a:ext uri="{FF2B5EF4-FFF2-40B4-BE49-F238E27FC236}">
                <a16:creationId xmlns:a16="http://schemas.microsoft.com/office/drawing/2014/main" id="{FDDAD67C-73E8-A265-36D1-B53531B8A6EC}"/>
              </a:ext>
            </a:extLst>
          </p:cNvPr>
          <p:cNvPicPr>
            <a:picLocks noChangeAspect="1"/>
          </p:cNvPicPr>
          <p:nvPr/>
        </p:nvPicPr>
        <p:blipFill rotWithShape="1">
          <a:blip r:embed="rId3">
            <a:extLst>
              <a:ext uri="{28A0092B-C50C-407E-A947-70E740481C1C}">
                <a14:useLocalDpi xmlns:a14="http://schemas.microsoft.com/office/drawing/2010/main" val="0"/>
              </a:ext>
            </a:extLst>
          </a:blip>
          <a:srcRect l="5334" r="35332" b="-1"/>
          <a:stretch/>
        </p:blipFill>
        <p:spPr>
          <a:xfrm>
            <a:off x="20" y="10"/>
            <a:ext cx="6095980" cy="6857990"/>
          </a:xfrm>
          <a:prstGeom prst="rect">
            <a:avLst/>
          </a:prstGeom>
        </p:spPr>
      </p:pic>
      <p:sp>
        <p:nvSpPr>
          <p:cNvPr id="8" name="TextBox 7">
            <a:extLst>
              <a:ext uri="{FF2B5EF4-FFF2-40B4-BE49-F238E27FC236}">
                <a16:creationId xmlns:a16="http://schemas.microsoft.com/office/drawing/2014/main" id="{414F3351-CC8F-50C6-7E28-DC4FC25A4A92}"/>
              </a:ext>
            </a:extLst>
          </p:cNvPr>
          <p:cNvSpPr txBox="1"/>
          <p:nvPr/>
        </p:nvSpPr>
        <p:spPr>
          <a:xfrm>
            <a:off x="6307539" y="1340462"/>
            <a:ext cx="5761078" cy="6319890"/>
          </a:xfrm>
          <a:prstGeom prst="rect">
            <a:avLst/>
          </a:prstGeom>
        </p:spPr>
        <p:txBody>
          <a:bodyPr vert="horz" lIns="91440" tIns="45720" rIns="91440" bIns="45720" rtlCol="0" anchor="t">
            <a:noAutofit/>
          </a:bodyPr>
          <a:lstStyle/>
          <a:p>
            <a:pPr>
              <a:lnSpc>
                <a:spcPct val="90000"/>
              </a:lnSpc>
              <a:spcAft>
                <a:spcPts val="600"/>
              </a:spcAft>
            </a:pPr>
            <a:r>
              <a:rPr lang="en-US" sz="2800" b="1" dirty="0"/>
              <a:t>What is a biomedical scientist?</a:t>
            </a:r>
            <a:endParaRPr lang="en-US" b="1" dirty="0"/>
          </a:p>
          <a:p>
            <a:pPr indent="-228600">
              <a:lnSpc>
                <a:spcPct val="90000"/>
              </a:lnSpc>
              <a:spcAft>
                <a:spcPts val="600"/>
              </a:spcAft>
              <a:buFont typeface="Arial" panose="020B0604020202020204" pitchFamily="34" charset="0"/>
              <a:buChar char="•"/>
            </a:pPr>
            <a:endParaRPr lang="en-US" sz="2000" b="1" dirty="0"/>
          </a:p>
          <a:p>
            <a:pPr>
              <a:lnSpc>
                <a:spcPct val="90000"/>
              </a:lnSpc>
              <a:spcAft>
                <a:spcPts val="600"/>
              </a:spcAft>
            </a:pPr>
            <a:r>
              <a:rPr lang="en-US" sz="2000" dirty="0"/>
              <a:t>Biomedical scientists normally work in laboratories, using computers and complex lab equipment to conduct a wide range of scientific tests..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Generally, biomedical scientists </a:t>
            </a:r>
            <a:r>
              <a:rPr lang="en-US" sz="2000" dirty="0" err="1"/>
              <a:t>specialise</a:t>
            </a:r>
            <a:r>
              <a:rPr lang="en-US" sz="2000" dirty="0"/>
              <a:t> in one of four areas:</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2000" dirty="0"/>
              <a:t>infection sciences, including medical microbiology, and virology</a:t>
            </a:r>
          </a:p>
          <a:p>
            <a:pPr indent="-228600">
              <a:lnSpc>
                <a:spcPct val="90000"/>
              </a:lnSpc>
              <a:spcAft>
                <a:spcPts val="600"/>
              </a:spcAft>
              <a:buFont typeface="Arial" panose="020B0604020202020204" pitchFamily="34" charset="0"/>
              <a:buChar char="•"/>
            </a:pPr>
            <a:r>
              <a:rPr lang="en-US" sz="2000" dirty="0"/>
              <a:t>blood sciences, such as clinical chemistry, transfusion science, </a:t>
            </a:r>
            <a:r>
              <a:rPr lang="en-US" sz="2000" dirty="0" err="1"/>
              <a:t>haematology</a:t>
            </a:r>
            <a:r>
              <a:rPr lang="en-US" sz="2000" dirty="0"/>
              <a:t> and immunology</a:t>
            </a:r>
          </a:p>
          <a:p>
            <a:pPr indent="-228600">
              <a:lnSpc>
                <a:spcPct val="90000"/>
              </a:lnSpc>
              <a:spcAft>
                <a:spcPts val="600"/>
              </a:spcAft>
              <a:buFont typeface="Arial" panose="020B0604020202020204" pitchFamily="34" charset="0"/>
              <a:buChar char="•"/>
            </a:pPr>
            <a:r>
              <a:rPr lang="en-US" sz="2000" dirty="0"/>
              <a:t>cell sciences, for example histopathology and cytology</a:t>
            </a:r>
          </a:p>
          <a:p>
            <a:pPr indent="-228600">
              <a:lnSpc>
                <a:spcPct val="90000"/>
              </a:lnSpc>
              <a:spcAft>
                <a:spcPts val="600"/>
              </a:spcAft>
              <a:buFont typeface="Arial" panose="020B0604020202020204" pitchFamily="34" charset="0"/>
              <a:buChar char="•"/>
            </a:pPr>
            <a:r>
              <a:rPr lang="en-US" sz="2000" dirty="0"/>
              <a:t>gene sciences like genetics and molecular pathology</a:t>
            </a:r>
          </a:p>
        </p:txBody>
      </p:sp>
    </p:spTree>
    <p:extLst>
      <p:ext uri="{BB962C8B-B14F-4D97-AF65-F5344CB8AC3E}">
        <p14:creationId xmlns:p14="http://schemas.microsoft.com/office/powerpoint/2010/main" val="271314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9DB2F81-7F74-E099-3D4B-6CB0BD377936}"/>
              </a:ext>
            </a:extLst>
          </p:cNvPr>
          <p:cNvSpPr txBox="1">
            <a:spLocks/>
          </p:cNvSpPr>
          <p:nvPr/>
        </p:nvSpPr>
        <p:spPr>
          <a:xfrm>
            <a:off x="8079978" y="455641"/>
            <a:ext cx="3369234"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t>Clinical Scientists</a:t>
            </a:r>
          </a:p>
        </p:txBody>
      </p:sp>
      <p:pic>
        <p:nvPicPr>
          <p:cNvPr id="7" name="Picture 6" descr="A picture containing person, window&#10;&#10;Description automatically generated">
            <a:extLst>
              <a:ext uri="{FF2B5EF4-FFF2-40B4-BE49-F238E27FC236}">
                <a16:creationId xmlns:a16="http://schemas.microsoft.com/office/drawing/2014/main" id="{436773A2-3420-BE1F-BC0B-864B95BA6625}"/>
              </a:ext>
            </a:extLst>
          </p:cNvPr>
          <p:cNvPicPr>
            <a:picLocks noChangeAspect="1"/>
          </p:cNvPicPr>
          <p:nvPr/>
        </p:nvPicPr>
        <p:blipFill rotWithShape="1">
          <a:blip r:embed="rId3">
            <a:extLst>
              <a:ext uri="{28A0092B-C50C-407E-A947-70E740481C1C}">
                <a14:useLocalDpi xmlns:a14="http://schemas.microsoft.com/office/drawing/2010/main" val="0"/>
              </a:ext>
            </a:extLst>
          </a:blip>
          <a:srcRect l="9513" r="29872"/>
          <a:stretch/>
        </p:blipFill>
        <p:spPr>
          <a:xfrm>
            <a:off x="20" y="10"/>
            <a:ext cx="7390243" cy="6857990"/>
          </a:xfrm>
          <a:prstGeom prst="rect">
            <a:avLst/>
          </a:prstGeom>
        </p:spPr>
      </p:pic>
      <p:sp>
        <p:nvSpPr>
          <p:cNvPr id="44" name="Rectangle 43">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8" name="Rectangle 47">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TextBox 7">
            <a:extLst>
              <a:ext uri="{FF2B5EF4-FFF2-40B4-BE49-F238E27FC236}">
                <a16:creationId xmlns:a16="http://schemas.microsoft.com/office/drawing/2014/main" id="{0F0D0F41-8E39-CCE3-428F-0E5130D830AF}"/>
              </a:ext>
            </a:extLst>
          </p:cNvPr>
          <p:cNvSpPr txBox="1"/>
          <p:nvPr/>
        </p:nvSpPr>
        <p:spPr>
          <a:xfrm>
            <a:off x="8079978" y="2333451"/>
            <a:ext cx="3771920" cy="3447832"/>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b="0" dirty="0">
                <a:effectLst/>
              </a:rPr>
              <a:t>Clinical scientists research and develop techniques and equipment to help prevent, diagnose and treat illness.</a:t>
            </a:r>
          </a:p>
          <a:p>
            <a:pPr marL="285750" indent="-228600">
              <a:lnSpc>
                <a:spcPct val="90000"/>
              </a:lnSpc>
              <a:spcAft>
                <a:spcPts val="600"/>
              </a:spcAft>
              <a:buFont typeface="Arial" panose="020B0604020202020204" pitchFamily="34" charset="0"/>
              <a:buChar char="•"/>
            </a:pPr>
            <a:endParaRPr lang="en-US" dirty="0">
              <a:effectLst/>
            </a:endParaRPr>
          </a:p>
          <a:p>
            <a:pPr marL="285750" indent="-228600">
              <a:lnSpc>
                <a:spcPct val="90000"/>
              </a:lnSpc>
              <a:spcAft>
                <a:spcPts val="600"/>
              </a:spcAft>
              <a:buFont typeface="Arial" panose="020B0604020202020204" pitchFamily="34" charset="0"/>
              <a:buChar char="•"/>
            </a:pPr>
            <a:r>
              <a:rPr lang="en-US" dirty="0">
                <a:effectLst/>
              </a:rPr>
              <a:t>Clinical scientists are healthcare and medical experts who support clinical staff in their work with patients.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effectLst/>
              </a:rPr>
              <a:t>Their work is very wide ranging and can include laboratory work and testing, basic and applied research, management and teaching</a:t>
            </a:r>
          </a:p>
        </p:txBody>
      </p:sp>
    </p:spTree>
    <p:extLst>
      <p:ext uri="{BB962C8B-B14F-4D97-AF65-F5344CB8AC3E}">
        <p14:creationId xmlns:p14="http://schemas.microsoft.com/office/powerpoint/2010/main" val="502012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586</TotalTime>
  <Words>1867</Words>
  <Application>Microsoft Office PowerPoint</Application>
  <PresentationFormat>Widescreen</PresentationFormat>
  <Paragraphs>215</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Hind Madurai</vt:lpstr>
      <vt:lpstr>Open Sans</vt:lpstr>
      <vt:lpstr>Times New Roman</vt:lpstr>
      <vt:lpstr>Wingdings</vt:lpstr>
      <vt:lpstr>Office Theme</vt:lpstr>
      <vt:lpstr>Overview of  Healthcare Science </vt:lpstr>
      <vt:lpstr>PowerPoint Presentation</vt:lpstr>
      <vt:lpstr>PowerPoint Presentation</vt:lpstr>
      <vt:lpstr>PowerPoint Presentation</vt:lpstr>
      <vt:lpstr>Career Pathway </vt:lpstr>
      <vt:lpstr>PowerPoint Presentation</vt:lpstr>
      <vt:lpstr>PowerPoint Presentation</vt:lpstr>
      <vt:lpstr>PowerPoint Presentation</vt:lpstr>
      <vt:lpstr>PowerPoint Presentation</vt:lpstr>
      <vt:lpstr>PowerPoint Presentation</vt:lpstr>
      <vt:lpstr>Your route into NHS Healthcare Science</vt:lpstr>
      <vt:lpstr>Become an apprentice as a  Healthcare Science Support Worker </vt:lpstr>
      <vt:lpstr>How to apply for NHS jobs in Healthcare Science</vt:lpstr>
      <vt:lpstr>PowerPoint Presentation</vt:lpstr>
      <vt:lpstr>PowerPoint Presentation</vt:lpstr>
      <vt:lpstr>Any Questions?</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Smith</dc:creator>
  <cp:lastModifiedBy>Claire Cameron</cp:lastModifiedBy>
  <cp:revision>26</cp:revision>
  <dcterms:created xsi:type="dcterms:W3CDTF">2023-01-26T14:57:43Z</dcterms:created>
  <dcterms:modified xsi:type="dcterms:W3CDTF">2023-11-17T12:20:51Z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16B3B1AF-802F-4A69-948A-10AAC082BC6F</vt:lpwstr>
  </property>
  <property fmtid="{D5CDD505-2E9C-101B-9397-08002B2CF9AE}" pid="3" name="ArticulatePath">
    <vt:lpwstr>https://scottish-my.sharepoint.com/personal/claire_cameron_nes_scot_nhs_uk/Documents/Documents/Promotional Overview HCS DWP pptx</vt:lpwstr>
  </property>
</Properties>
</file>